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97" r:id="rId1"/>
  </p:sldMasterIdLst>
  <p:notesMasterIdLst>
    <p:notesMasterId r:id="rId15"/>
  </p:notesMasterIdLst>
  <p:handoutMasterIdLst>
    <p:handoutMasterId r:id="rId16"/>
  </p:handoutMasterIdLst>
  <p:sldIdLst>
    <p:sldId id="454" r:id="rId2"/>
    <p:sldId id="456" r:id="rId3"/>
    <p:sldId id="457" r:id="rId4"/>
    <p:sldId id="458" r:id="rId5"/>
    <p:sldId id="459" r:id="rId6"/>
    <p:sldId id="460" r:id="rId7"/>
    <p:sldId id="461" r:id="rId8"/>
    <p:sldId id="462" r:id="rId9"/>
    <p:sldId id="463" r:id="rId10"/>
    <p:sldId id="464" r:id="rId11"/>
    <p:sldId id="465" r:id="rId12"/>
    <p:sldId id="451" r:id="rId13"/>
    <p:sldId id="453" r:id="rId14"/>
  </p:sldIdLst>
  <p:sldSz cx="9144000" cy="6858000" type="screen4x3"/>
  <p:notesSz cx="6858000" cy="9296400"/>
  <p:defaultTextStyle>
    <a:defPPr>
      <a:defRPr lang="en-US"/>
    </a:defPPr>
    <a:lvl1pPr algn="l" rtl="0" fontAlgn="base">
      <a:spcBef>
        <a:spcPct val="0"/>
      </a:spcBef>
      <a:spcAft>
        <a:spcPct val="0"/>
      </a:spcAft>
      <a:defRPr sz="3000" kern="1200">
        <a:solidFill>
          <a:schemeClr val="tx1"/>
        </a:solidFill>
        <a:effectLst>
          <a:outerShdw blurRad="38100" dist="38100" dir="2700000" algn="tl">
            <a:srgbClr val="000000">
              <a:alpha val="43137"/>
            </a:srgbClr>
          </a:outerShdw>
        </a:effectLst>
        <a:latin typeface="Arial" charset="0"/>
        <a:ea typeface="+mn-ea"/>
        <a:cs typeface="+mn-cs"/>
      </a:defRPr>
    </a:lvl1pPr>
    <a:lvl2pPr marL="375956" algn="l" rtl="0" fontAlgn="base">
      <a:spcBef>
        <a:spcPct val="0"/>
      </a:spcBef>
      <a:spcAft>
        <a:spcPct val="0"/>
      </a:spcAft>
      <a:defRPr sz="3000" kern="1200">
        <a:solidFill>
          <a:schemeClr val="tx1"/>
        </a:solidFill>
        <a:effectLst>
          <a:outerShdw blurRad="38100" dist="38100" dir="2700000" algn="tl">
            <a:srgbClr val="000000">
              <a:alpha val="43137"/>
            </a:srgbClr>
          </a:outerShdw>
        </a:effectLst>
        <a:latin typeface="Arial" charset="0"/>
        <a:ea typeface="+mn-ea"/>
        <a:cs typeface="+mn-cs"/>
      </a:defRPr>
    </a:lvl2pPr>
    <a:lvl3pPr marL="751911" algn="l" rtl="0" fontAlgn="base">
      <a:spcBef>
        <a:spcPct val="0"/>
      </a:spcBef>
      <a:spcAft>
        <a:spcPct val="0"/>
      </a:spcAft>
      <a:defRPr sz="3000" kern="1200">
        <a:solidFill>
          <a:schemeClr val="tx1"/>
        </a:solidFill>
        <a:effectLst>
          <a:outerShdw blurRad="38100" dist="38100" dir="2700000" algn="tl">
            <a:srgbClr val="000000">
              <a:alpha val="43137"/>
            </a:srgbClr>
          </a:outerShdw>
        </a:effectLst>
        <a:latin typeface="Arial" charset="0"/>
        <a:ea typeface="+mn-ea"/>
        <a:cs typeface="+mn-cs"/>
      </a:defRPr>
    </a:lvl3pPr>
    <a:lvl4pPr marL="1127867" algn="l" rtl="0" fontAlgn="base">
      <a:spcBef>
        <a:spcPct val="0"/>
      </a:spcBef>
      <a:spcAft>
        <a:spcPct val="0"/>
      </a:spcAft>
      <a:defRPr sz="3000" kern="1200">
        <a:solidFill>
          <a:schemeClr val="tx1"/>
        </a:solidFill>
        <a:effectLst>
          <a:outerShdw blurRad="38100" dist="38100" dir="2700000" algn="tl">
            <a:srgbClr val="000000">
              <a:alpha val="43137"/>
            </a:srgbClr>
          </a:outerShdw>
        </a:effectLst>
        <a:latin typeface="Arial" charset="0"/>
        <a:ea typeface="+mn-ea"/>
        <a:cs typeface="+mn-cs"/>
      </a:defRPr>
    </a:lvl4pPr>
    <a:lvl5pPr marL="1503822" algn="l" rtl="0" fontAlgn="base">
      <a:spcBef>
        <a:spcPct val="0"/>
      </a:spcBef>
      <a:spcAft>
        <a:spcPct val="0"/>
      </a:spcAft>
      <a:defRPr sz="3000" kern="1200">
        <a:solidFill>
          <a:schemeClr val="tx1"/>
        </a:solidFill>
        <a:effectLst>
          <a:outerShdw blurRad="38100" dist="38100" dir="2700000" algn="tl">
            <a:srgbClr val="000000">
              <a:alpha val="43137"/>
            </a:srgbClr>
          </a:outerShdw>
        </a:effectLst>
        <a:latin typeface="Arial" charset="0"/>
        <a:ea typeface="+mn-ea"/>
        <a:cs typeface="+mn-cs"/>
      </a:defRPr>
    </a:lvl5pPr>
    <a:lvl6pPr marL="1879778" algn="l" defTabSz="751911" rtl="0" eaLnBrk="1" latinLnBrk="0" hangingPunct="1">
      <a:defRPr sz="3000" kern="1200">
        <a:solidFill>
          <a:schemeClr val="tx1"/>
        </a:solidFill>
        <a:effectLst>
          <a:outerShdw blurRad="38100" dist="38100" dir="2700000" algn="tl">
            <a:srgbClr val="000000">
              <a:alpha val="43137"/>
            </a:srgbClr>
          </a:outerShdw>
        </a:effectLst>
        <a:latin typeface="Arial" charset="0"/>
        <a:ea typeface="+mn-ea"/>
        <a:cs typeface="+mn-cs"/>
      </a:defRPr>
    </a:lvl6pPr>
    <a:lvl7pPr marL="2255733" algn="l" defTabSz="751911" rtl="0" eaLnBrk="1" latinLnBrk="0" hangingPunct="1">
      <a:defRPr sz="3000" kern="1200">
        <a:solidFill>
          <a:schemeClr val="tx1"/>
        </a:solidFill>
        <a:effectLst>
          <a:outerShdw blurRad="38100" dist="38100" dir="2700000" algn="tl">
            <a:srgbClr val="000000">
              <a:alpha val="43137"/>
            </a:srgbClr>
          </a:outerShdw>
        </a:effectLst>
        <a:latin typeface="Arial" charset="0"/>
        <a:ea typeface="+mn-ea"/>
        <a:cs typeface="+mn-cs"/>
      </a:defRPr>
    </a:lvl7pPr>
    <a:lvl8pPr marL="2631689" algn="l" defTabSz="751911" rtl="0" eaLnBrk="1" latinLnBrk="0" hangingPunct="1">
      <a:defRPr sz="3000" kern="1200">
        <a:solidFill>
          <a:schemeClr val="tx1"/>
        </a:solidFill>
        <a:effectLst>
          <a:outerShdw blurRad="38100" dist="38100" dir="2700000" algn="tl">
            <a:srgbClr val="000000">
              <a:alpha val="43137"/>
            </a:srgbClr>
          </a:outerShdw>
        </a:effectLst>
        <a:latin typeface="Arial" charset="0"/>
        <a:ea typeface="+mn-ea"/>
        <a:cs typeface="+mn-cs"/>
      </a:defRPr>
    </a:lvl8pPr>
    <a:lvl9pPr marL="3007644" algn="l" defTabSz="751911" rtl="0" eaLnBrk="1" latinLnBrk="0" hangingPunct="1">
      <a:defRPr sz="3000"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25C"/>
    <a:srgbClr val="8BBF5B"/>
    <a:srgbClr val="458EAD"/>
    <a:srgbClr val="005477"/>
    <a:srgbClr val="F7C63A"/>
    <a:srgbClr val="286686"/>
    <a:srgbClr val="89BB3D"/>
    <a:srgbClr val="66FF33"/>
    <a:srgbClr val="00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3896" autoAdjust="0"/>
  </p:normalViewPr>
  <p:slideViewPr>
    <p:cSldViewPr>
      <p:cViewPr>
        <p:scale>
          <a:sx n="100" d="100"/>
          <a:sy n="100" d="100"/>
        </p:scale>
        <p:origin x="-2440" y="-640"/>
      </p:cViewPr>
      <p:guideLst>
        <p:guide orient="horz" pos="233"/>
        <p:guide orient="horz" pos="1280"/>
        <p:guide orient="horz" pos="4185"/>
        <p:guide orient="horz" pos="3935"/>
        <p:guide orient="horz" pos="2281"/>
        <p:guide orient="horz" pos="969"/>
        <p:guide pos="209"/>
        <p:guide pos="593"/>
        <p:guide pos="5585"/>
        <p:guide pos="449"/>
        <p:guide pos="2945"/>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8" d="100"/>
          <a:sy n="118" d="100"/>
        </p:scale>
        <p:origin x="-1424" y="-1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02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4" tIns="46084" rIns="92164" bIns="46084" numCol="1" anchor="t" anchorCtr="0" compatLnSpc="1">
            <a:prstTxWarp prst="textNoShape">
              <a:avLst/>
            </a:prstTxWarp>
          </a:bodyPr>
          <a:lstStyle>
            <a:lvl1pPr defTabSz="919163">
              <a:defRPr sz="1200">
                <a:effectLst/>
                <a:latin typeface="Times New Roman" pitchFamily="18" charset="0"/>
              </a:defRPr>
            </a:lvl1pPr>
          </a:lstStyle>
          <a:p>
            <a:endParaRPr lang="en-US"/>
          </a:p>
        </p:txBody>
      </p:sp>
      <p:sp>
        <p:nvSpPr>
          <p:cNvPr id="4099" name="Rectangle 3"/>
          <p:cNvSpPr>
            <a:spLocks noGrp="1" noChangeArrowheads="1"/>
          </p:cNvSpPr>
          <p:nvPr>
            <p:ph type="dt" sz="quarter" idx="1"/>
          </p:nvPr>
        </p:nvSpPr>
        <p:spPr bwMode="auto">
          <a:xfrm>
            <a:off x="3887788" y="0"/>
            <a:ext cx="29702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4" tIns="46084" rIns="92164" bIns="46084" numCol="1" anchor="t" anchorCtr="0" compatLnSpc="1">
            <a:prstTxWarp prst="textNoShape">
              <a:avLst/>
            </a:prstTxWarp>
          </a:bodyPr>
          <a:lstStyle>
            <a:lvl1pPr algn="r" defTabSz="919163">
              <a:defRPr sz="1200">
                <a:effectLst/>
                <a:latin typeface="Times New Roman" pitchFamily="18" charset="0"/>
              </a:defRPr>
            </a:lvl1pPr>
          </a:lstStyle>
          <a:p>
            <a:endParaRPr lang="en-US"/>
          </a:p>
        </p:txBody>
      </p:sp>
      <p:sp>
        <p:nvSpPr>
          <p:cNvPr id="4100" name="Rectangle 4"/>
          <p:cNvSpPr>
            <a:spLocks noGrp="1" noChangeArrowheads="1"/>
          </p:cNvSpPr>
          <p:nvPr>
            <p:ph type="ftr" sz="quarter" idx="2"/>
          </p:nvPr>
        </p:nvSpPr>
        <p:spPr bwMode="auto">
          <a:xfrm>
            <a:off x="0" y="8831263"/>
            <a:ext cx="29702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4" tIns="46084" rIns="92164" bIns="46084" numCol="1" anchor="b" anchorCtr="0" compatLnSpc="1">
            <a:prstTxWarp prst="textNoShape">
              <a:avLst/>
            </a:prstTxWarp>
          </a:bodyPr>
          <a:lstStyle>
            <a:lvl1pPr defTabSz="919163">
              <a:defRPr sz="1200">
                <a:effectLst/>
                <a:latin typeface="Times New Roman" pitchFamily="18" charset="0"/>
              </a:defRPr>
            </a:lvl1pPr>
          </a:lstStyle>
          <a:p>
            <a:endParaRPr lang="en-US"/>
          </a:p>
        </p:txBody>
      </p:sp>
      <p:sp>
        <p:nvSpPr>
          <p:cNvPr id="4101" name="Rectangle 5"/>
          <p:cNvSpPr>
            <a:spLocks noGrp="1" noChangeArrowheads="1"/>
          </p:cNvSpPr>
          <p:nvPr>
            <p:ph type="sldNum" sz="quarter" idx="3"/>
          </p:nvPr>
        </p:nvSpPr>
        <p:spPr bwMode="auto">
          <a:xfrm>
            <a:off x="3887788" y="8831263"/>
            <a:ext cx="297021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4" tIns="46084" rIns="92164" bIns="46084" numCol="1" anchor="b" anchorCtr="0" compatLnSpc="1">
            <a:prstTxWarp prst="textNoShape">
              <a:avLst/>
            </a:prstTxWarp>
          </a:bodyPr>
          <a:lstStyle>
            <a:lvl1pPr algn="r" defTabSz="919163">
              <a:defRPr sz="1200">
                <a:effectLst/>
                <a:latin typeface="Times New Roman" pitchFamily="18" charset="0"/>
              </a:defRPr>
            </a:lvl1pPr>
          </a:lstStyle>
          <a:p>
            <a:fld id="{7B8C2DEE-85FE-469C-8AB1-265D948DC524}" type="slidenum">
              <a:rPr lang="en-US"/>
              <a:pPr/>
              <a:t>‹#›</a:t>
            </a:fld>
            <a:endParaRPr lang="en-US"/>
          </a:p>
        </p:txBody>
      </p:sp>
    </p:spTree>
    <p:extLst>
      <p:ext uri="{BB962C8B-B14F-4D97-AF65-F5344CB8AC3E}">
        <p14:creationId xmlns:p14="http://schemas.microsoft.com/office/powerpoint/2010/main" val="3703193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956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1" tIns="45526" rIns="91061" bIns="45526" numCol="1" anchor="t" anchorCtr="0" compatLnSpc="1">
            <a:prstTxWarp prst="textNoShape">
              <a:avLst/>
            </a:prstTxWarp>
          </a:bodyPr>
          <a:lstStyle>
            <a:lvl1pPr defTabSz="911225">
              <a:defRPr sz="1200">
                <a:effectLst/>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892550" y="0"/>
            <a:ext cx="2997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1" tIns="45526" rIns="91061" bIns="45526" numCol="1" anchor="t" anchorCtr="0" compatLnSpc="1">
            <a:prstTxWarp prst="textNoShape">
              <a:avLst/>
            </a:prstTxWarp>
          </a:bodyPr>
          <a:lstStyle>
            <a:lvl1pPr algn="r" defTabSz="911225">
              <a:defRPr sz="1200">
                <a:effectLst/>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098550" y="690563"/>
            <a:ext cx="4611688" cy="3457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898525" y="4454525"/>
            <a:ext cx="5014913"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1" tIns="45526" rIns="91061" bIns="455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31263"/>
            <a:ext cx="29956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1" tIns="45526" rIns="91061" bIns="45526" numCol="1" anchor="b" anchorCtr="0" compatLnSpc="1">
            <a:prstTxWarp prst="textNoShape">
              <a:avLst/>
            </a:prstTxWarp>
          </a:bodyPr>
          <a:lstStyle>
            <a:lvl1pPr defTabSz="911225">
              <a:defRPr sz="1200">
                <a:effectLst/>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3892550" y="8831263"/>
            <a:ext cx="2997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1" tIns="45526" rIns="91061" bIns="45526" numCol="1" anchor="b" anchorCtr="0" compatLnSpc="1">
            <a:prstTxWarp prst="textNoShape">
              <a:avLst/>
            </a:prstTxWarp>
          </a:bodyPr>
          <a:lstStyle>
            <a:lvl1pPr algn="r" defTabSz="911225">
              <a:defRPr sz="1200">
                <a:effectLst/>
                <a:latin typeface="Times New Roman" pitchFamily="18" charset="0"/>
              </a:defRPr>
            </a:lvl1pPr>
          </a:lstStyle>
          <a:p>
            <a:fld id="{C79AA781-B589-4424-BE04-CEE69D25A229}" type="slidenum">
              <a:rPr lang="en-US"/>
              <a:pPr/>
              <a:t>‹#›</a:t>
            </a:fld>
            <a:endParaRPr lang="en-US"/>
          </a:p>
        </p:txBody>
      </p:sp>
    </p:spTree>
    <p:extLst>
      <p:ext uri="{BB962C8B-B14F-4D97-AF65-F5344CB8AC3E}">
        <p14:creationId xmlns:p14="http://schemas.microsoft.com/office/powerpoint/2010/main" val="254210496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000" kern="1200">
        <a:solidFill>
          <a:schemeClr val="tx1"/>
        </a:solidFill>
        <a:latin typeface="Times New Roman" pitchFamily="18" charset="0"/>
        <a:ea typeface="+mn-ea"/>
        <a:cs typeface="+mn-cs"/>
      </a:defRPr>
    </a:lvl1pPr>
    <a:lvl2pPr marL="375956" algn="l" rtl="0" fontAlgn="base">
      <a:spcBef>
        <a:spcPct val="30000"/>
      </a:spcBef>
      <a:spcAft>
        <a:spcPct val="0"/>
      </a:spcAft>
      <a:defRPr sz="1000" kern="1200">
        <a:solidFill>
          <a:schemeClr val="tx1"/>
        </a:solidFill>
        <a:latin typeface="Times New Roman" pitchFamily="18" charset="0"/>
        <a:ea typeface="+mn-ea"/>
        <a:cs typeface="+mn-cs"/>
      </a:defRPr>
    </a:lvl2pPr>
    <a:lvl3pPr marL="751911" algn="l" rtl="0" fontAlgn="base">
      <a:spcBef>
        <a:spcPct val="30000"/>
      </a:spcBef>
      <a:spcAft>
        <a:spcPct val="0"/>
      </a:spcAft>
      <a:defRPr sz="1000" kern="1200">
        <a:solidFill>
          <a:schemeClr val="tx1"/>
        </a:solidFill>
        <a:latin typeface="Times New Roman" pitchFamily="18" charset="0"/>
        <a:ea typeface="+mn-ea"/>
        <a:cs typeface="+mn-cs"/>
      </a:defRPr>
    </a:lvl3pPr>
    <a:lvl4pPr marL="1127867" algn="l" rtl="0" fontAlgn="base">
      <a:spcBef>
        <a:spcPct val="30000"/>
      </a:spcBef>
      <a:spcAft>
        <a:spcPct val="0"/>
      </a:spcAft>
      <a:defRPr sz="1000" kern="1200">
        <a:solidFill>
          <a:schemeClr val="tx1"/>
        </a:solidFill>
        <a:latin typeface="Times New Roman" pitchFamily="18" charset="0"/>
        <a:ea typeface="+mn-ea"/>
        <a:cs typeface="+mn-cs"/>
      </a:defRPr>
    </a:lvl4pPr>
    <a:lvl5pPr marL="1503822" algn="l" rtl="0" fontAlgn="base">
      <a:spcBef>
        <a:spcPct val="30000"/>
      </a:spcBef>
      <a:spcAft>
        <a:spcPct val="0"/>
      </a:spcAft>
      <a:defRPr sz="1000" kern="1200">
        <a:solidFill>
          <a:schemeClr val="tx1"/>
        </a:solidFill>
        <a:latin typeface="Times New Roman" pitchFamily="18" charset="0"/>
        <a:ea typeface="+mn-ea"/>
        <a:cs typeface="+mn-cs"/>
      </a:defRPr>
    </a:lvl5pPr>
    <a:lvl6pPr marL="1879778" algn="l" defTabSz="751911" rtl="0" eaLnBrk="1" latinLnBrk="0" hangingPunct="1">
      <a:defRPr sz="1000" kern="1200">
        <a:solidFill>
          <a:schemeClr val="tx1"/>
        </a:solidFill>
        <a:latin typeface="+mn-lt"/>
        <a:ea typeface="+mn-ea"/>
        <a:cs typeface="+mn-cs"/>
      </a:defRPr>
    </a:lvl6pPr>
    <a:lvl7pPr marL="2255733" algn="l" defTabSz="751911" rtl="0" eaLnBrk="1" latinLnBrk="0" hangingPunct="1">
      <a:defRPr sz="1000" kern="1200">
        <a:solidFill>
          <a:schemeClr val="tx1"/>
        </a:solidFill>
        <a:latin typeface="+mn-lt"/>
        <a:ea typeface="+mn-ea"/>
        <a:cs typeface="+mn-cs"/>
      </a:defRPr>
    </a:lvl7pPr>
    <a:lvl8pPr marL="2631689" algn="l" defTabSz="751911" rtl="0" eaLnBrk="1" latinLnBrk="0" hangingPunct="1">
      <a:defRPr sz="1000" kern="1200">
        <a:solidFill>
          <a:schemeClr val="tx1"/>
        </a:solidFill>
        <a:latin typeface="+mn-lt"/>
        <a:ea typeface="+mn-ea"/>
        <a:cs typeface="+mn-cs"/>
      </a:defRPr>
    </a:lvl8pPr>
    <a:lvl9pPr marL="3007644" algn="l" defTabSz="75191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p>
            <a:fld id="{7DC75A13-C81A-45DC-AC0B-2C3FCA5A8D86}" type="slidenum">
              <a:rPr lang="en-US">
                <a:latin typeface="Times New Roman" pitchFamily="84" charset="0"/>
                <a:ea typeface="ＭＳ Ｐゴシック" pitchFamily="84" charset="-128"/>
                <a:cs typeface="ＭＳ Ｐゴシック" pitchFamily="84" charset="-128"/>
              </a:rPr>
              <a:pPr/>
              <a:t>1</a:t>
            </a:fld>
            <a:endParaRPr lang="en-US">
              <a:latin typeface="Times New Roman" pitchFamily="84" charset="0"/>
              <a:ea typeface="ＭＳ Ｐゴシック" pitchFamily="84" charset="-128"/>
              <a:cs typeface="ＭＳ Ｐゴシック" pitchFamily="84" charset="-128"/>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r>
              <a:rPr lang="en-US" sz="1700">
                <a:latin typeface="Times New Roman" pitchFamily="84" charset="0"/>
              </a:rPr>
              <a:t>Ensure Business Continuity with secure out-of-band solutions</a:t>
            </a:r>
            <a:br>
              <a:rPr lang="en-US" sz="1700">
                <a:latin typeface="Times New Roman" pitchFamily="84" charset="0"/>
              </a:rPr>
            </a:br>
            <a:r>
              <a:rPr lang="en-US" sz="1500">
                <a:latin typeface="Times New Roman" pitchFamily="84" charset="0"/>
              </a:rPr>
              <a:t/>
            </a:r>
            <a:br>
              <a:rPr lang="en-US" sz="1500">
                <a:latin typeface="Times New Roman" pitchFamily="84" charset="0"/>
              </a:rPr>
            </a:br>
            <a:r>
              <a:rPr lang="en-US" sz="900">
                <a:latin typeface="Times New Roman" pitchFamily="84" charset="0"/>
              </a:rPr>
              <a:t>Deploying a new class of “out-of-band” </a:t>
            </a:r>
            <a:br>
              <a:rPr lang="en-US" sz="900">
                <a:latin typeface="Times New Roman" pitchFamily="84" charset="0"/>
              </a:rPr>
            </a:br>
            <a:r>
              <a:rPr lang="en-US" sz="900">
                <a:latin typeface="Times New Roman" pitchFamily="84" charset="0"/>
              </a:rPr>
              <a:t>management appliances that utilize </a:t>
            </a:r>
            <a:br>
              <a:rPr lang="en-US" sz="900">
                <a:latin typeface="Times New Roman" pitchFamily="84" charset="0"/>
              </a:rPr>
            </a:br>
            <a:r>
              <a:rPr lang="en-US" sz="900">
                <a:latin typeface="Times New Roman" pitchFamily="84" charset="0"/>
              </a:rPr>
              <a:t>secure cellular connectivity to ensure </a:t>
            </a:r>
            <a:br>
              <a:rPr lang="en-US" sz="900">
                <a:latin typeface="Times New Roman" pitchFamily="84" charset="0"/>
              </a:rPr>
            </a:br>
            <a:r>
              <a:rPr lang="en-US" sz="900">
                <a:latin typeface="Times New Roman" pitchFamily="84" charset="0"/>
              </a:rPr>
              <a:t>network uptime.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ceholder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a:latin typeface="Times New Roman" pitchFamily="84" charset="0"/>
              </a:rPr>
              <a:t>Are you prepared for network downtime?</a:t>
            </a:r>
          </a:p>
          <a:p>
            <a:pPr lvl="1" eaLnBrk="1" hangingPunct="1"/>
            <a:r>
              <a:rPr lang="en-US" sz="1300">
                <a:solidFill>
                  <a:srgbClr val="21769A"/>
                </a:solidFill>
                <a:latin typeface="Times New Roman" pitchFamily="84" charset="0"/>
              </a:rPr>
              <a:t>Solution</a:t>
            </a:r>
            <a:r>
              <a:rPr lang="en-US" sz="1200">
                <a:solidFill>
                  <a:srgbClr val="21769A"/>
                </a:solidFill>
                <a:latin typeface="Times New Roman" pitchFamily="84" charset="0"/>
              </a:rPr>
              <a:t/>
            </a:r>
            <a:br>
              <a:rPr lang="en-US" sz="1200">
                <a:solidFill>
                  <a:srgbClr val="21769A"/>
                </a:solidFill>
                <a:latin typeface="Times New Roman" pitchFamily="84" charset="0"/>
              </a:rPr>
            </a:br>
            <a:r>
              <a:rPr lang="en-US">
                <a:latin typeface="Times New Roman" pitchFamily="84" charset="0"/>
              </a:rPr>
              <a:t>Black Box’s unique range of Advanced Console Manager and Infrastructure Manager appliances are purpose built to deliver secure out-of-band management </a:t>
            </a:r>
            <a:br>
              <a:rPr lang="en-US">
                <a:latin typeface="Times New Roman" pitchFamily="84" charset="0"/>
              </a:rPr>
            </a:br>
            <a:r>
              <a:rPr lang="en-US">
                <a:latin typeface="Times New Roman" pitchFamily="84" charset="0"/>
              </a:rPr>
              <a:t>of critical infrastructure across all enterprise locations, and address the requirements for business continuity. Black Box integrates with enterprise data encryption and authentication systems to extend enterprise security policy for secure management of distributed assets, while built-in out-of- band and redundant connectivity options ensure high availability to safeguard business continuity.</a:t>
            </a:r>
          </a:p>
          <a:p>
            <a:endParaRPr lang="en-US">
              <a:latin typeface="Times New Roman" pitchFamily="8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ceholder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en-US">
                <a:latin typeface="Times New Roman" pitchFamily="84" charset="0"/>
              </a:rPr>
              <a:t>Are you prepared for network downtime?</a:t>
            </a:r>
          </a:p>
          <a:p>
            <a:pPr lvl="1" eaLnBrk="1" hangingPunct="1"/>
            <a:r>
              <a:rPr lang="en-US">
                <a:latin typeface="Times New Roman" pitchFamily="84" charset="0"/>
              </a:rPr>
              <a:t>Flexible, easy to use.</a:t>
            </a:r>
          </a:p>
          <a:p>
            <a:pPr lvl="2" eaLnBrk="1" hangingPunct="1">
              <a:lnSpc>
                <a:spcPct val="120000"/>
              </a:lnSpc>
            </a:pPr>
            <a:r>
              <a:rPr lang="en-US">
                <a:latin typeface="Times New Roman" pitchFamily="84" charset="0"/>
              </a:rPr>
              <a:t>Simple, fast installation</a:t>
            </a:r>
          </a:p>
          <a:p>
            <a:pPr lvl="2" eaLnBrk="1" hangingPunct="1">
              <a:lnSpc>
                <a:spcPct val="120000"/>
              </a:lnSpc>
              <a:spcBef>
                <a:spcPct val="0"/>
              </a:spcBef>
            </a:pPr>
            <a:r>
              <a:rPr lang="en-US">
                <a:latin typeface="Times New Roman" pitchFamily="84" charset="0"/>
              </a:rPr>
              <a:t>Secure Authentication and offline Logging</a:t>
            </a:r>
          </a:p>
          <a:p>
            <a:pPr lvl="2" eaLnBrk="1" hangingPunct="1">
              <a:lnSpc>
                <a:spcPct val="120000"/>
              </a:lnSpc>
              <a:spcBef>
                <a:spcPct val="0"/>
              </a:spcBef>
            </a:pPr>
            <a:r>
              <a:rPr lang="en-US">
                <a:latin typeface="Times New Roman" pitchFamily="84" charset="0"/>
              </a:rPr>
              <a:t>Easy remote with browser GUI</a:t>
            </a:r>
          </a:p>
          <a:p>
            <a:pPr lvl="2" eaLnBrk="1" hangingPunct="1">
              <a:lnSpc>
                <a:spcPct val="120000"/>
              </a:lnSpc>
              <a:spcBef>
                <a:spcPct val="0"/>
              </a:spcBef>
            </a:pPr>
            <a:r>
              <a:rPr lang="en-US">
                <a:latin typeface="Times New Roman" pitchFamily="84" charset="0"/>
              </a:rPr>
              <a:t>User level access, IP filtering</a:t>
            </a:r>
          </a:p>
          <a:p>
            <a:pPr lvl="2" eaLnBrk="1" hangingPunct="1">
              <a:lnSpc>
                <a:spcPct val="120000"/>
              </a:lnSpc>
              <a:spcBef>
                <a:spcPct val="0"/>
              </a:spcBef>
            </a:pPr>
            <a:r>
              <a:rPr lang="en-US">
                <a:latin typeface="Times New Roman" pitchFamily="84" charset="0"/>
              </a:rPr>
              <a:t>Low Cost, Fast Return on Investment</a:t>
            </a:r>
          </a:p>
          <a:p>
            <a:pPr lvl="1" eaLnBrk="1" hangingPunct="1"/>
            <a:r>
              <a:rPr lang="en-US">
                <a:latin typeface="Times New Roman" pitchFamily="84" charset="0"/>
              </a:rPr>
              <a:t>Always available.</a:t>
            </a:r>
          </a:p>
          <a:p>
            <a:pPr lvl="2" eaLnBrk="1" hangingPunct="1">
              <a:lnSpc>
                <a:spcPct val="120000"/>
              </a:lnSpc>
            </a:pPr>
            <a:r>
              <a:rPr lang="en-US">
                <a:latin typeface="Times New Roman" pitchFamily="84" charset="0"/>
              </a:rPr>
              <a:t>Secure access from anywhere in the world</a:t>
            </a:r>
          </a:p>
          <a:p>
            <a:pPr lvl="2" eaLnBrk="1" hangingPunct="1">
              <a:lnSpc>
                <a:spcPct val="120000"/>
              </a:lnSpc>
              <a:spcBef>
                <a:spcPct val="0"/>
              </a:spcBef>
            </a:pPr>
            <a:r>
              <a:rPr lang="en-US">
                <a:latin typeface="Times New Roman" pitchFamily="84" charset="0"/>
              </a:rPr>
              <a:t>3G Cellular backup for network failover</a:t>
            </a:r>
          </a:p>
          <a:p>
            <a:pPr lvl="2" eaLnBrk="1" hangingPunct="1">
              <a:lnSpc>
                <a:spcPct val="120000"/>
              </a:lnSpc>
              <a:spcBef>
                <a:spcPct val="0"/>
              </a:spcBef>
            </a:pPr>
            <a:r>
              <a:rPr lang="en-US">
                <a:latin typeface="Times New Roman" pitchFamily="84" charset="0"/>
              </a:rPr>
              <a:t>Graceful shutdowns of remote UPS systems</a:t>
            </a:r>
          </a:p>
          <a:p>
            <a:pPr lvl="2" eaLnBrk="1" hangingPunct="1">
              <a:lnSpc>
                <a:spcPct val="120000"/>
              </a:lnSpc>
              <a:spcBef>
                <a:spcPct val="0"/>
              </a:spcBef>
            </a:pPr>
            <a:r>
              <a:rPr lang="en-US">
                <a:latin typeface="Times New Roman" pitchFamily="84" charset="0"/>
              </a:rPr>
              <a:t>Remote monitoring and sophisticated alerts</a:t>
            </a:r>
          </a:p>
          <a:p>
            <a:endParaRPr lang="en-US">
              <a:latin typeface="Times New Roman" pitchFamily="8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098550" y="690563"/>
            <a:ext cx="4611688" cy="3457575"/>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38E0486D-9EC3-4831-8769-BECC163DC011}" type="slidenum">
              <a:rPr lang="en-US" smtClean="0"/>
              <a:pPr>
                <a:defRPr/>
              </a:pPr>
              <a:t>12</a:t>
            </a:fld>
            <a:endParaRPr lang="en-US"/>
          </a:p>
        </p:txBody>
      </p:sp>
    </p:spTree>
    <p:extLst>
      <p:ext uri="{BB962C8B-B14F-4D97-AF65-F5344CB8AC3E}">
        <p14:creationId xmlns:p14="http://schemas.microsoft.com/office/powerpoint/2010/main" val="341683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FE787E-C5CB-2B4C-84AE-CE335BF58F28}" type="slidenum">
              <a:rPr lang="en-US" smtClean="0"/>
              <a:pPr/>
              <a:t>2</a:t>
            </a:fld>
            <a:endParaRPr lang="en-US" dirty="0"/>
          </a:p>
        </p:txBody>
      </p:sp>
    </p:spTree>
    <p:extLst>
      <p:ext uri="{BB962C8B-B14F-4D97-AF65-F5344CB8AC3E}">
        <p14:creationId xmlns:p14="http://schemas.microsoft.com/office/powerpoint/2010/main" val="55101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FE787E-C5CB-2B4C-84AE-CE335BF58F28}" type="slidenum">
              <a:rPr lang="en-US" smtClean="0"/>
              <a:pPr/>
              <a:t>3</a:t>
            </a:fld>
            <a:endParaRPr lang="en-US" dirty="0"/>
          </a:p>
        </p:txBody>
      </p:sp>
    </p:spTree>
    <p:extLst>
      <p:ext uri="{BB962C8B-B14F-4D97-AF65-F5344CB8AC3E}">
        <p14:creationId xmlns:p14="http://schemas.microsoft.com/office/powerpoint/2010/main" val="3943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r>
              <a:rPr lang="en-US">
                <a:latin typeface="Times New Roman" pitchFamily="84" charset="0"/>
              </a:rPr>
              <a:t>Are you prepared for network downtime?</a:t>
            </a:r>
          </a:p>
          <a:p>
            <a:pPr lvl="1"/>
            <a:r>
              <a:rPr lang="en-US" sz="1300">
                <a:solidFill>
                  <a:srgbClr val="21769A"/>
                </a:solidFill>
                <a:latin typeface="Times New Roman" pitchFamily="84" charset="0"/>
              </a:rPr>
              <a:t>Infrastructure &amp; device management</a:t>
            </a:r>
            <a:br>
              <a:rPr lang="en-US" sz="1300">
                <a:solidFill>
                  <a:srgbClr val="21769A"/>
                </a:solidFill>
                <a:latin typeface="Times New Roman" pitchFamily="84" charset="0"/>
              </a:rPr>
            </a:br>
            <a:r>
              <a:rPr lang="en-US">
                <a:latin typeface="Times New Roman" pitchFamily="84" charset="0"/>
              </a:rPr>
              <a:t>IT and communications equipment vendors facilitate the out-of-band management of their systems, by equipping them with dedicated management interfaces. Networking and communications equipment, such as routers and IP PBX systems, typically provide an RS232 serial console port for direct access to the configuration and management CLI.</a:t>
            </a:r>
            <a:br>
              <a:rPr lang="en-US">
                <a:latin typeface="Times New Roman" pitchFamily="84" charset="0"/>
              </a:rPr>
            </a:br>
            <a:r>
              <a:rPr lang="en-US">
                <a:latin typeface="Times New Roman" pitchFamily="84" charset="0"/>
              </a:rPr>
              <a:t/>
            </a:r>
            <a:br>
              <a:rPr lang="en-US">
                <a:latin typeface="Times New Roman" pitchFamily="84" charset="0"/>
              </a:rPr>
            </a:br>
            <a:r>
              <a:rPr lang="en-US">
                <a:latin typeface="Times New Roman" pitchFamily="84" charset="0"/>
              </a:rPr>
              <a:t>Many also provide a dedicated management NIC for IP access to a GUI </a:t>
            </a:r>
            <a:br>
              <a:rPr lang="en-US">
                <a:latin typeface="Times New Roman" pitchFamily="84" charset="0"/>
              </a:rPr>
            </a:br>
            <a:r>
              <a:rPr lang="en-US">
                <a:latin typeface="Times New Roman" pitchFamily="84" charset="0"/>
              </a:rPr>
              <a:t>or CLI – in particular managed switches, firewalls and load balancers.</a:t>
            </a:r>
          </a:p>
          <a:p>
            <a:endParaRPr lang="en-US">
              <a:latin typeface="Times New Roman"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E787E-C5CB-2B4C-84AE-CE335BF58F28}" type="slidenum">
              <a:rPr lang="en-US" smtClean="0"/>
              <a:pPr/>
              <a:t>5</a:t>
            </a:fld>
            <a:endParaRPr lang="en-US" dirty="0"/>
          </a:p>
        </p:txBody>
      </p:sp>
    </p:spTree>
    <p:extLst>
      <p:ext uri="{BB962C8B-B14F-4D97-AF65-F5344CB8AC3E}">
        <p14:creationId xmlns:p14="http://schemas.microsoft.com/office/powerpoint/2010/main" val="420356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FE787E-C5CB-2B4C-84AE-CE335BF58F28}" type="slidenum">
              <a:rPr lang="en-US" smtClean="0"/>
              <a:pPr/>
              <a:t>6</a:t>
            </a:fld>
            <a:endParaRPr lang="en-US" dirty="0"/>
          </a:p>
        </p:txBody>
      </p:sp>
    </p:spTree>
    <p:extLst>
      <p:ext uri="{BB962C8B-B14F-4D97-AF65-F5344CB8AC3E}">
        <p14:creationId xmlns:p14="http://schemas.microsoft.com/office/powerpoint/2010/main" val="328912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ceholder 2"/>
          <p:cNvSpPr>
            <a:spLocks noGrp="1" noRot="1" noChangeAspect="1" noChangeArrowheads="1" noTextEdit="1"/>
          </p:cNvSpPr>
          <p:nvPr>
            <p:ph type="sldImg"/>
          </p:nvPr>
        </p:nvSpPr>
        <p:spPr>
          <a:xfrm>
            <a:off x="1143000" y="685800"/>
            <a:ext cx="4611688" cy="3457575"/>
          </a:xfrm>
          <a:ln/>
        </p:spPr>
      </p:sp>
      <p:sp>
        <p:nvSpPr>
          <p:cNvPr id="12290" name="Rectangle 3"/>
          <p:cNvSpPr>
            <a:spLocks noGrp="1" noChangeArrowheads="1"/>
          </p:cNvSpPr>
          <p:nvPr>
            <p:ph type="body" idx="1"/>
          </p:nvPr>
        </p:nvSpPr>
        <p:spPr>
          <a:noFill/>
          <a:ln/>
        </p:spPr>
        <p:txBody>
          <a:bodyPr/>
          <a:lstStyle/>
          <a:p>
            <a:r>
              <a:rPr lang="en-US">
                <a:latin typeface="Times New Roman" pitchFamily="84" charset="0"/>
              </a:rPr>
              <a:t>Are you prepared for network downtime?</a:t>
            </a:r>
          </a:p>
          <a:p>
            <a:pPr lvl="1"/>
            <a:r>
              <a:rPr lang="en-US" sz="1200">
                <a:latin typeface="Times New Roman" pitchFamily="84" charset="0"/>
              </a:rPr>
              <a:t>Black Box makes it easy for IT staff to remotely monitor </a:t>
            </a:r>
            <a:br>
              <a:rPr lang="en-US" sz="1200">
                <a:latin typeface="Times New Roman" pitchFamily="84" charset="0"/>
              </a:rPr>
            </a:br>
            <a:r>
              <a:rPr lang="en-US" sz="1200">
                <a:latin typeface="Times New Roman" pitchFamily="84" charset="0"/>
              </a:rPr>
              <a:t>and manage their network infrastructure, whether on the road, </a:t>
            </a:r>
            <a:br>
              <a:rPr lang="en-US" sz="1200">
                <a:latin typeface="Times New Roman" pitchFamily="84" charset="0"/>
              </a:rPr>
            </a:br>
            <a:r>
              <a:rPr lang="en-US" sz="1200">
                <a:latin typeface="Times New Roman" pitchFamily="84" charset="0"/>
              </a:rPr>
              <a:t>in an office, or even from home.</a:t>
            </a:r>
          </a:p>
          <a:p>
            <a:pPr lvl="1"/>
            <a:r>
              <a:rPr lang="en-US" sz="1200">
                <a:latin typeface="Times New Roman" pitchFamily="84" charset="0"/>
              </a:rPr>
              <a:t>From telephony, conferencing and underlying networking hardware, </a:t>
            </a:r>
            <a:br>
              <a:rPr lang="en-US" sz="1200">
                <a:latin typeface="Times New Roman" pitchFamily="84" charset="0"/>
              </a:rPr>
            </a:br>
            <a:r>
              <a:rPr lang="en-US" sz="1200">
                <a:latin typeface="Times New Roman" pitchFamily="84" charset="0"/>
              </a:rPr>
              <a:t>to backup power systems and desktop PCs, the enterprise is reliant </a:t>
            </a:r>
            <a:br>
              <a:rPr lang="en-US" sz="1200">
                <a:latin typeface="Times New Roman" pitchFamily="84" charset="0"/>
              </a:rPr>
            </a:br>
            <a:r>
              <a:rPr lang="en-US" sz="1200">
                <a:latin typeface="Times New Roman" pitchFamily="84" charset="0"/>
              </a:rPr>
              <a:t>on a disparate array of systems from a multitude of vendors. </a:t>
            </a:r>
            <a:br>
              <a:rPr lang="en-US" sz="1200">
                <a:latin typeface="Times New Roman" pitchFamily="84" charset="0"/>
              </a:rPr>
            </a:br>
            <a:r>
              <a:rPr lang="en-US" sz="1200">
                <a:latin typeface="Times New Roman" pitchFamily="84" charset="0"/>
              </a:rPr>
              <a:t>These systems form the backbone of day-to-day </a:t>
            </a:r>
            <a:br>
              <a:rPr lang="en-US" sz="1200">
                <a:latin typeface="Times New Roman" pitchFamily="84" charset="0"/>
              </a:rPr>
            </a:br>
            <a:r>
              <a:rPr lang="en-US" sz="1200">
                <a:latin typeface="Times New Roman" pitchFamily="84" charset="0"/>
              </a:rPr>
              <a:t>operations across various locations, and faults </a:t>
            </a:r>
            <a:br>
              <a:rPr lang="en-US" sz="1200">
                <a:latin typeface="Times New Roman" pitchFamily="84" charset="0"/>
              </a:rPr>
            </a:br>
            <a:r>
              <a:rPr lang="en-US" sz="1200">
                <a:latin typeface="Times New Roman" pitchFamily="84" charset="0"/>
              </a:rPr>
              <a:t>and failures can leave an enterprise hamstrung.</a:t>
            </a:r>
          </a:p>
          <a:p>
            <a:endParaRPr lang="en-US">
              <a:latin typeface="Times New Roman"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ceholder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lvl="1"/>
            <a:r>
              <a:rPr lang="en-US" sz="1300">
                <a:solidFill>
                  <a:srgbClr val="21769A"/>
                </a:solidFill>
                <a:latin typeface="Times New Roman" pitchFamily="84" charset="0"/>
              </a:rPr>
              <a:t>Power Monitoring and Control</a:t>
            </a:r>
            <a:r>
              <a:rPr lang="en-US" sz="1200">
                <a:solidFill>
                  <a:srgbClr val="21769A"/>
                </a:solidFill>
                <a:latin typeface="Times New Roman" pitchFamily="84" charset="0"/>
              </a:rPr>
              <a:t/>
            </a:r>
            <a:br>
              <a:rPr lang="en-US" sz="1200">
                <a:solidFill>
                  <a:srgbClr val="21769A"/>
                </a:solidFill>
                <a:latin typeface="Times New Roman" pitchFamily="84" charset="0"/>
              </a:rPr>
            </a:br>
            <a:r>
              <a:rPr lang="en-US">
                <a:latin typeface="Times New Roman" pitchFamily="84" charset="0"/>
              </a:rPr>
              <a:t>Power monitoring and control is a cornerstone of remote infrastructure</a:t>
            </a:r>
            <a:br>
              <a:rPr lang="en-US">
                <a:latin typeface="Times New Roman" pitchFamily="84" charset="0"/>
              </a:rPr>
            </a:br>
            <a:r>
              <a:rPr lang="en-US">
                <a:latin typeface="Times New Roman" pitchFamily="84" charset="0"/>
              </a:rPr>
              <a:t>management, for notifications when systems have switched over to back </a:t>
            </a:r>
            <a:br>
              <a:rPr lang="en-US">
                <a:latin typeface="Times New Roman" pitchFamily="84" charset="0"/>
              </a:rPr>
            </a:br>
            <a:r>
              <a:rPr lang="en-US">
                <a:latin typeface="Times New Roman" pitchFamily="84" charset="0"/>
              </a:rPr>
              <a:t>up power, notifications when batteries require replacing – and, crucially, </a:t>
            </a:r>
            <a:br>
              <a:rPr lang="en-US">
                <a:latin typeface="Times New Roman" pitchFamily="84" charset="0"/>
              </a:rPr>
            </a:br>
            <a:r>
              <a:rPr lang="en-US">
                <a:latin typeface="Times New Roman" pitchFamily="84" charset="0"/>
              </a:rPr>
              <a:t>enabling remote systems to be powered off and on.</a:t>
            </a:r>
            <a:br>
              <a:rPr lang="en-US">
                <a:latin typeface="Times New Roman" pitchFamily="84" charset="0"/>
              </a:rPr>
            </a:br>
            <a:r>
              <a:rPr lang="en-US">
                <a:latin typeface="Times New Roman" pitchFamily="84" charset="0"/>
              </a:rPr>
              <a:t/>
            </a:r>
            <a:br>
              <a:rPr lang="en-US">
                <a:latin typeface="Times New Roman" pitchFamily="84" charset="0"/>
              </a:rPr>
            </a:br>
            <a:r>
              <a:rPr lang="en-US">
                <a:latin typeface="Times New Roman" pitchFamily="84" charset="0"/>
              </a:rPr>
              <a:t>To connect to and communicate with this multitude of management interfaces, </a:t>
            </a:r>
            <a:br>
              <a:rPr lang="en-US">
                <a:latin typeface="Times New Roman" pitchFamily="84" charset="0"/>
              </a:rPr>
            </a:br>
            <a:r>
              <a:rPr lang="en-US">
                <a:latin typeface="Times New Roman" pitchFamily="84" charset="0"/>
              </a:rPr>
              <a:t>an out-of-band infrastructure management solution must be geared towards interconnection and interoperability.</a:t>
            </a:r>
          </a:p>
          <a:p>
            <a:endParaRPr lang="en-US">
              <a:latin typeface="Times New Roman"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ceholder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a:latin typeface="Times New Roman" pitchFamily="84" charset="0"/>
              </a:rPr>
              <a:t>Are you prepared for network downtime?</a:t>
            </a:r>
          </a:p>
          <a:p>
            <a:pPr lvl="1" eaLnBrk="1" hangingPunct="1"/>
            <a:r>
              <a:rPr lang="en-US" sz="1300">
                <a:solidFill>
                  <a:srgbClr val="21769A"/>
                </a:solidFill>
                <a:latin typeface="Times New Roman" pitchFamily="84" charset="0"/>
              </a:rPr>
              <a:t>Enforcing enterprise security policy</a:t>
            </a:r>
            <a:r>
              <a:rPr lang="en-US" sz="1200">
                <a:solidFill>
                  <a:srgbClr val="21769A"/>
                </a:solidFill>
                <a:latin typeface="Times New Roman" pitchFamily="84" charset="0"/>
              </a:rPr>
              <a:t/>
            </a:r>
            <a:br>
              <a:rPr lang="en-US" sz="1200">
                <a:solidFill>
                  <a:srgbClr val="21769A"/>
                </a:solidFill>
                <a:latin typeface="Times New Roman" pitchFamily="84" charset="0"/>
              </a:rPr>
            </a:br>
            <a:r>
              <a:rPr lang="en-US">
                <a:latin typeface="Times New Roman" pitchFamily="84" charset="0"/>
              </a:rPr>
              <a:t>To address these security concerns and ensure ISO 27001 compliance, an infrastructure management gateway is required to terminate all management interface connections – be they network, serial, or USB – and securely broker </a:t>
            </a:r>
            <a:br>
              <a:rPr lang="en-US">
                <a:latin typeface="Times New Roman" pitchFamily="84" charset="0"/>
              </a:rPr>
            </a:br>
            <a:r>
              <a:rPr lang="en-US">
                <a:latin typeface="Times New Roman" pitchFamily="84" charset="0"/>
              </a:rPr>
              <a:t>all communications between the management interfaces and the management</a:t>
            </a:r>
            <a:br>
              <a:rPr lang="en-US">
                <a:latin typeface="Times New Roman" pitchFamily="84" charset="0"/>
              </a:rPr>
            </a:br>
            <a:r>
              <a:rPr lang="en-US">
                <a:latin typeface="Times New Roman" pitchFamily="84" charset="0"/>
              </a:rPr>
              <a:t>client. This single point of access can then authorize all access against a core authentication server using protocols like TACACS+ and LDAPS, and enforce enterprise policy such as two-factor authentication.</a:t>
            </a:r>
          </a:p>
          <a:p>
            <a:endParaRPr lang="en-US">
              <a:latin typeface="Times New Roman" pitchFamily="8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Autofit/>
          </a:bodyPr>
          <a:lstStyle>
            <a:lvl1pPr marL="0" indent="0" algn="ctr">
              <a:buNone/>
              <a:defRPr sz="5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spTree>
    <p:extLst>
      <p:ext uri="{BB962C8B-B14F-4D97-AF65-F5344CB8AC3E}">
        <p14:creationId xmlns:p14="http://schemas.microsoft.com/office/powerpoint/2010/main" val="285108415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3pPr>
              <a:buClr>
                <a:srgbClr val="8BBF5B"/>
              </a:buClr>
              <a:buSzPct val="110000"/>
              <a:defRPr>
                <a:latin typeface="Arial"/>
                <a:cs typeface="Arial"/>
              </a:defRPr>
            </a:lvl3pPr>
            <a:lvl4pPr>
              <a:buClr>
                <a:srgbClr val="8BBF5B"/>
              </a:buClr>
              <a:buSzPct val="110000"/>
              <a:defRPr>
                <a:latin typeface="Arial"/>
                <a:cs typeface="Arial"/>
              </a:defRPr>
            </a:lvl4pPr>
            <a:lvl5pPr>
              <a:buClr>
                <a:srgbClr val="8BBF5B"/>
              </a:buClr>
              <a:buSzPct val="110000"/>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8A8B6A7-1A7B-407B-A417-BC6F0698E06F}" type="slidenum">
              <a:rPr lang="en-US" smtClean="0"/>
              <a:pPr/>
              <a:t>‹#›</a:t>
            </a:fld>
            <a:endParaRPr lang="en-US" dirty="0"/>
          </a:p>
        </p:txBody>
      </p:sp>
    </p:spTree>
    <p:extLst>
      <p:ext uri="{BB962C8B-B14F-4D97-AF65-F5344CB8AC3E}">
        <p14:creationId xmlns:p14="http://schemas.microsoft.com/office/powerpoint/2010/main" val="9967199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6322761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FB874ACF-CD99-48C7-962E-F206D1B94C65}" type="slidenum">
              <a:rPr lang="en-US" smtClean="0"/>
              <a:pPr/>
              <a:t>‹#›</a:t>
            </a:fld>
            <a:endParaRPr lang="en-US"/>
          </a:p>
        </p:txBody>
      </p:sp>
    </p:spTree>
    <p:extLst>
      <p:ext uri="{BB962C8B-B14F-4D97-AF65-F5344CB8AC3E}">
        <p14:creationId xmlns:p14="http://schemas.microsoft.com/office/powerpoint/2010/main" val="5661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C71A15DE-0215-42EC-8DD4-B15C4B8CDCC1}" type="slidenum">
              <a:rPr lang="en-US" smtClean="0"/>
              <a:pPr/>
              <a:t>‹#›</a:t>
            </a:fld>
            <a:endParaRPr lang="en-US"/>
          </a:p>
        </p:txBody>
      </p:sp>
    </p:spTree>
    <p:extLst>
      <p:ext uri="{BB962C8B-B14F-4D97-AF65-F5344CB8AC3E}">
        <p14:creationId xmlns:p14="http://schemas.microsoft.com/office/powerpoint/2010/main" val="23556290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74639"/>
            <a:ext cx="8305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600201"/>
            <a:ext cx="8382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4"/>
          </p:nvPr>
        </p:nvSpPr>
        <p:spPr>
          <a:xfrm>
            <a:off x="6694488" y="6346827"/>
            <a:ext cx="2133600" cy="365125"/>
          </a:xfrm>
          <a:prstGeom prst="rect">
            <a:avLst/>
          </a:prstGeom>
        </p:spPr>
        <p:txBody>
          <a:bodyPr vert="horz" lIns="91440" tIns="45720" rIns="91440" bIns="45720" rtlCol="0" anchor="ctr"/>
          <a:lstStyle>
            <a:lvl1pPr algn="r">
              <a:defRPr sz="1100">
                <a:solidFill>
                  <a:schemeClr val="tx1"/>
                </a:solidFill>
              </a:defRPr>
            </a:lvl1pPr>
          </a:lstStyle>
          <a:p>
            <a:fld id="{D44962E0-8DF5-468D-9611-F009AEAAEA22}" type="slidenum">
              <a:rPr lang="en-US" smtClean="0"/>
              <a:pPr/>
              <a:t>‹#›</a:t>
            </a:fld>
            <a:endParaRPr lang="en-US" dirty="0"/>
          </a:p>
        </p:txBody>
      </p:sp>
      <p:pic>
        <p:nvPicPr>
          <p:cNvPr id="9" name="Picture 15" descr="bboxnetservlogo_blk.pn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04800" y="6310170"/>
            <a:ext cx="2057400" cy="364316"/>
          </a:xfrm>
          <a:prstGeom prst="rect">
            <a:avLst/>
          </a:prstGeom>
          <a:noFill/>
          <a:ln w="9525">
            <a:noFill/>
            <a:miter lim="800000"/>
            <a:headEnd/>
            <a:tailEnd/>
          </a:ln>
        </p:spPr>
      </p:pic>
    </p:spTree>
    <p:extLst>
      <p:ext uri="{BB962C8B-B14F-4D97-AF65-F5344CB8AC3E}">
        <p14:creationId xmlns:p14="http://schemas.microsoft.com/office/powerpoint/2010/main" val="897651333"/>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3800" b="0" kern="1200">
          <a:solidFill>
            <a:schemeClr val="tx1"/>
          </a:solidFill>
          <a:latin typeface="Arial"/>
          <a:ea typeface="+mj-ea"/>
          <a:cs typeface="Arial"/>
        </a:defRPr>
      </a:lvl1pPr>
    </p:titleStyle>
    <p:bodyStyle>
      <a:lvl1pPr marL="0" indent="0" algn="l" defTabSz="457200" rtl="0" eaLnBrk="1" latinLnBrk="0" hangingPunct="1">
        <a:lnSpc>
          <a:spcPts val="3420"/>
        </a:lnSpc>
        <a:spcBef>
          <a:spcPts val="0"/>
        </a:spcBef>
        <a:buFontTx/>
        <a:buNone/>
        <a:defRPr sz="3200" b="0" kern="1200">
          <a:solidFill>
            <a:schemeClr val="tx1"/>
          </a:solidFill>
          <a:latin typeface="Arial"/>
          <a:ea typeface="+mn-ea"/>
          <a:cs typeface="Arial"/>
        </a:defRPr>
      </a:lvl1pPr>
      <a:lvl2pPr marL="801688" indent="-344488" algn="l" defTabSz="457200" rtl="0" eaLnBrk="1" latinLnBrk="0" hangingPunct="1">
        <a:spcBef>
          <a:spcPct val="20000"/>
        </a:spcBef>
        <a:buClr>
          <a:srgbClr val="8BBF5B"/>
        </a:buClr>
        <a:buSzPct val="110000"/>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Stock_000010203208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0200" cy="6883400"/>
          </a:xfrm>
          <a:prstGeom prst="rect">
            <a:avLst/>
          </a:prstGeom>
        </p:spPr>
      </p:pic>
      <p:sp>
        <p:nvSpPr>
          <p:cNvPr id="16" name="Rectangle 15"/>
          <p:cNvSpPr/>
          <p:nvPr/>
        </p:nvSpPr>
        <p:spPr>
          <a:xfrm rot="16200000">
            <a:off x="2895600" y="609600"/>
            <a:ext cx="3429000" cy="9220200"/>
          </a:xfrm>
          <a:prstGeom prst="rect">
            <a:avLst/>
          </a:prstGeom>
          <a:gradFill>
            <a:gsLst>
              <a:gs pos="0">
                <a:schemeClr val="tx1">
                  <a:alpha val="75000"/>
                </a:schemeClr>
              </a:gs>
              <a:gs pos="100000">
                <a:schemeClr val="tx1">
                  <a:alpha val="0"/>
                </a:schemeClr>
              </a:gs>
              <a:gs pos="50000">
                <a:schemeClr val="tx1">
                  <a:alpha val="5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28600" y="4876800"/>
            <a:ext cx="8759190" cy="1905000"/>
          </a:xfrm>
          <a:prstGeom prst="rect">
            <a:avLst/>
          </a:prstGeom>
          <a:noFill/>
        </p:spPr>
        <p:txBody>
          <a:bodyPr wrap="none" lIns="0" tIns="0" rIns="0" bIns="0" rtlCol="0" anchor="ctr">
            <a:noAutofit/>
          </a:bodyPr>
          <a:lstStyle/>
          <a:p>
            <a:pPr algn="ctr">
              <a:lnSpc>
                <a:spcPct val="90000"/>
              </a:lnSpc>
            </a:pPr>
            <a:r>
              <a:rPr lang="en-US" sz="3800" b="1" dirty="0" smtClean="0">
                <a:solidFill>
                  <a:srgbClr val="F5E25C"/>
                </a:solidFill>
              </a:rPr>
              <a:t>Access Network Devices Remotely—</a:t>
            </a:r>
            <a:br>
              <a:rPr lang="en-US" sz="3800" b="1" dirty="0" smtClean="0">
                <a:solidFill>
                  <a:srgbClr val="F5E25C"/>
                </a:solidFill>
              </a:rPr>
            </a:br>
            <a:r>
              <a:rPr lang="en-US" sz="3800" b="1" dirty="0" smtClean="0">
                <a:solidFill>
                  <a:srgbClr val="F5E25C"/>
                </a:solidFill>
              </a:rPr>
              <a:t> Even if the Network is Down—</a:t>
            </a:r>
            <a:br>
              <a:rPr lang="en-US" sz="3800" b="1" dirty="0" smtClean="0">
                <a:solidFill>
                  <a:srgbClr val="F5E25C"/>
                </a:solidFill>
              </a:rPr>
            </a:br>
            <a:r>
              <a:rPr lang="en-US" sz="3800" b="1" dirty="0" smtClean="0">
                <a:solidFill>
                  <a:srgbClr val="F5E25C"/>
                </a:solidFill>
              </a:rPr>
              <a:t>with Out-of-Band Management</a:t>
            </a:r>
          </a:p>
        </p:txBody>
      </p:sp>
      <p:pic>
        <p:nvPicPr>
          <p:cNvPr id="15" name="Picture 111" descr="bboxnetservlogo-whit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228600"/>
            <a:ext cx="2892765" cy="43391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1023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S1308A"/>
          <p:cNvPicPr>
            <a:picLocks noChangeAspect="1" noChangeArrowheads="1"/>
          </p:cNvPicPr>
          <p:nvPr/>
        </p:nvPicPr>
        <p:blipFill rotWithShape="1">
          <a:blip r:embed="rId3">
            <a:extLst>
              <a:ext uri="{28A0092B-C50C-407E-A947-70E740481C1C}">
                <a14:useLocalDpi xmlns:a14="http://schemas.microsoft.com/office/drawing/2010/main" val="0"/>
              </a:ext>
            </a:extLst>
          </a:blip>
          <a:srcRect t="16427" b="17160"/>
          <a:stretch/>
        </p:blipFill>
        <p:spPr bwMode="auto">
          <a:xfrm>
            <a:off x="3200400" y="3405918"/>
            <a:ext cx="5140518" cy="34139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331788" y="1447800"/>
            <a:ext cx="8534400" cy="4572000"/>
          </a:xfrm>
          <a:prstGeom prst="rect">
            <a:avLst/>
          </a:prstGeom>
        </p:spPr>
        <p:txBody>
          <a:bodyPr vert="horz" lIns="0" tIns="45720" rIns="0" bIns="45720" rtlCol="0">
            <a:noAutofit/>
          </a:bodyPr>
          <a:lstStyle>
            <a:lvl1pPr marL="0" indent="0" algn="l" defTabSz="457200" rtl="0" eaLnBrk="1" latinLnBrk="0" hangingPunct="1">
              <a:lnSpc>
                <a:spcPts val="3420"/>
              </a:lnSpc>
              <a:spcBef>
                <a:spcPts val="0"/>
              </a:spcBef>
              <a:buFontTx/>
              <a:buNone/>
              <a:defRPr sz="3200" b="0" kern="1200">
                <a:solidFill>
                  <a:schemeClr val="tx1"/>
                </a:solidFill>
                <a:latin typeface="Arial"/>
                <a:ea typeface="+mn-ea"/>
                <a:cs typeface="Arial"/>
              </a:defRPr>
            </a:lvl1pPr>
            <a:lvl2pPr marL="801688" indent="-344488" algn="l" defTabSz="457200" rtl="0" eaLnBrk="1" latinLnBrk="0" hangingPunct="1">
              <a:spcBef>
                <a:spcPct val="20000"/>
              </a:spcBef>
              <a:buClr>
                <a:srgbClr val="8BBF5B"/>
              </a:buClr>
              <a:buSzPct val="110000"/>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8BBF5B"/>
              </a:buClr>
              <a:buSzPct val="110000"/>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4675" lvl="2" indent="-287338">
              <a:spcBef>
                <a:spcPts val="1368"/>
              </a:spcBef>
            </a:pPr>
            <a:r>
              <a:rPr lang="en-US" sz="2200" dirty="0" smtClean="0">
                <a:effectLst/>
              </a:rPr>
              <a:t>Integrate </a:t>
            </a:r>
            <a:r>
              <a:rPr lang="en-US" sz="2200" dirty="0">
                <a:effectLst/>
              </a:rPr>
              <a:t>with enterprise </a:t>
            </a:r>
            <a:r>
              <a:rPr lang="en-US" sz="2200" dirty="0" smtClean="0">
                <a:effectLst/>
              </a:rPr>
              <a:t>VPN </a:t>
            </a:r>
            <a:r>
              <a:rPr lang="en-US" sz="2200" dirty="0">
                <a:effectLst/>
              </a:rPr>
              <a:t>and authentication </a:t>
            </a:r>
            <a:r>
              <a:rPr lang="en-US" sz="2200" dirty="0" smtClean="0">
                <a:effectLst/>
              </a:rPr>
              <a:t>systems</a:t>
            </a:r>
            <a:r>
              <a:rPr lang="en-US" sz="2200" dirty="0">
                <a:effectLst/>
              </a:rPr>
              <a:t>.</a:t>
            </a:r>
          </a:p>
          <a:p>
            <a:pPr marL="574675" lvl="2" indent="-287338">
              <a:spcBef>
                <a:spcPts val="1368"/>
              </a:spcBef>
            </a:pPr>
            <a:r>
              <a:rPr lang="en-US" sz="2200" dirty="0">
                <a:effectLst/>
              </a:rPr>
              <a:t>Extend enterprise security </a:t>
            </a:r>
            <a:r>
              <a:rPr lang="en-US" sz="2200" dirty="0" smtClean="0">
                <a:effectLst/>
              </a:rPr>
              <a:t>policy </a:t>
            </a:r>
            <a:r>
              <a:rPr lang="en-US" sz="2200" dirty="0">
                <a:effectLst/>
              </a:rPr>
              <a:t>to distributed assets.</a:t>
            </a:r>
          </a:p>
          <a:p>
            <a:pPr marL="574675" lvl="2" indent="-287338">
              <a:spcBef>
                <a:spcPts val="1368"/>
              </a:spcBef>
            </a:pPr>
            <a:r>
              <a:rPr lang="en-US" sz="2200" dirty="0">
                <a:effectLst/>
              </a:rPr>
              <a:t>Ensure high availability.</a:t>
            </a:r>
          </a:p>
          <a:p>
            <a:pPr marL="574675" lvl="2" indent="-287338">
              <a:spcBef>
                <a:spcPts val="1368"/>
              </a:spcBef>
            </a:pPr>
            <a:r>
              <a:rPr lang="en-US" sz="2200" dirty="0">
                <a:effectLst/>
              </a:rPr>
              <a:t>Safeguard business continuity.</a:t>
            </a:r>
          </a:p>
          <a:p>
            <a:pPr marL="574675" indent="-287338">
              <a:spcBef>
                <a:spcPts val="1368"/>
              </a:spcBef>
            </a:pPr>
            <a:endParaRPr lang="en-US" sz="2200" dirty="0">
              <a:effectLst/>
            </a:endParaRPr>
          </a:p>
        </p:txBody>
      </p:sp>
      <p:sp>
        <p:nvSpPr>
          <p:cNvPr id="26627" name="Slide Number Placeholder 5"/>
          <p:cNvSpPr>
            <a:spLocks noGrp="1"/>
          </p:cNvSpPr>
          <p:nvPr>
            <p:ph type="sldNum" sz="quarter" idx="12"/>
          </p:nvPr>
        </p:nvSpPr>
        <p:spPr>
          <a:prstGeom prst="rect">
            <a:avLst/>
          </a:prstGeom>
          <a:noFill/>
        </p:spPr>
        <p:txBody>
          <a:bodyPr/>
          <a:lstStyle/>
          <a:p>
            <a:fld id="{1249E72E-0181-4ED5-BF2C-20B2085B13CB}" type="slidenum">
              <a:rPr lang="en-US" smtClean="0">
                <a:latin typeface="Arial" pitchFamily="84" charset="0"/>
                <a:ea typeface="ＭＳ Ｐゴシック" pitchFamily="84" charset="-128"/>
                <a:cs typeface="ＭＳ Ｐゴシック" pitchFamily="84" charset="-128"/>
              </a:rPr>
              <a:pPr/>
              <a:t>10</a:t>
            </a:fld>
            <a:endParaRPr lang="en-US" smtClean="0">
              <a:latin typeface="Arial" pitchFamily="84" charset="0"/>
              <a:ea typeface="ＭＳ Ｐゴシック" pitchFamily="84" charset="-128"/>
              <a:cs typeface="ＭＳ Ｐゴシック" pitchFamily="84" charset="-128"/>
            </a:endParaRPr>
          </a:p>
        </p:txBody>
      </p:sp>
      <p:grpSp>
        <p:nvGrpSpPr>
          <p:cNvPr id="8" name="Group 7"/>
          <p:cNvGrpSpPr/>
          <p:nvPr/>
        </p:nvGrpSpPr>
        <p:grpSpPr>
          <a:xfrm>
            <a:off x="0" y="361951"/>
            <a:ext cx="6858000" cy="781050"/>
            <a:chOff x="1524000" y="1665817"/>
            <a:chExt cx="9251003" cy="745067"/>
          </a:xfrm>
        </p:grpSpPr>
        <p:sp>
          <p:nvSpPr>
            <p:cNvPr id="9" name="Rectangle 8"/>
            <p:cNvSpPr/>
            <p:nvPr/>
          </p:nvSpPr>
          <p:spPr>
            <a:xfrm>
              <a:off x="1524000" y="1665817"/>
              <a:ext cx="9251003" cy="745067"/>
            </a:xfrm>
            <a:prstGeom prst="rect">
              <a:avLst/>
            </a:prstGeom>
            <a:solidFill>
              <a:srgbClr val="F7C63A">
                <a:alpha val="95000"/>
              </a:srgb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10" name="TextBox 9"/>
            <p:cNvSpPr txBox="1"/>
            <p:nvPr/>
          </p:nvSpPr>
          <p:spPr>
            <a:xfrm>
              <a:off x="1921295" y="1733549"/>
              <a:ext cx="8545341" cy="609600"/>
            </a:xfrm>
            <a:prstGeom prst="rect">
              <a:avLst/>
            </a:prstGeom>
            <a:noFill/>
          </p:spPr>
          <p:txBody>
            <a:bodyPr wrap="none" lIns="0" tIns="0" rIns="0" bIns="0" rtlCol="0" anchor="ctr">
              <a:noAutofit/>
            </a:bodyPr>
            <a:lstStyle/>
            <a:p>
              <a:pPr>
                <a:lnSpc>
                  <a:spcPct val="80000"/>
                </a:lnSpc>
              </a:pPr>
              <a:r>
                <a:rPr lang="en-US" sz="4000" dirty="0" smtClean="0">
                  <a:solidFill>
                    <a:schemeClr val="bg1"/>
                  </a:solidFill>
                  <a:effectLst>
                    <a:outerShdw blurRad="50800" dist="38100" dir="2700000" algn="tl" rotWithShape="0">
                      <a:prstClr val="black"/>
                    </a:outerShdw>
                  </a:effectLst>
                  <a:latin typeface="Arial"/>
                  <a:cs typeface="Arial"/>
                </a:rPr>
                <a:t>Black Box Console Servers</a:t>
              </a:r>
              <a:endParaRPr lang="en-US" sz="4000" dirty="0">
                <a:solidFill>
                  <a:schemeClr val="bg1"/>
                </a:solidFill>
                <a:effectLst>
                  <a:outerShdw blurRad="50800" dist="38100" dir="2700000" algn="tl" rotWithShape="0">
                    <a:prstClr val="black"/>
                  </a:outerShdw>
                </a:effectLst>
                <a:latin typeface="Arial"/>
                <a:cs typeface="Arial"/>
              </a:endParaRPr>
            </a:p>
          </p:txBody>
        </p:sp>
      </p:grpSp>
    </p:spTree>
    <p:extLst>
      <p:ext uri="{BB962C8B-B14F-4D97-AF65-F5344CB8AC3E}">
        <p14:creationId xmlns:p14="http://schemas.microsoft.com/office/powerpoint/2010/main" val="386960156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331788" y="1219200"/>
            <a:ext cx="8534400" cy="609600"/>
          </a:xfrm>
          <a:prstGeom prst="rect">
            <a:avLst/>
          </a:prstGeom>
        </p:spPr>
        <p:txBody>
          <a:bodyPr vert="horz" lIns="0" tIns="45720" rIns="0" bIns="45720" rtlCol="0">
            <a:noAutofit/>
          </a:bodyPr>
          <a:lstStyle>
            <a:lvl1pPr marL="0" indent="0" algn="l" defTabSz="457200" rtl="0" eaLnBrk="1" latinLnBrk="0" hangingPunct="1">
              <a:lnSpc>
                <a:spcPts val="3420"/>
              </a:lnSpc>
              <a:spcBef>
                <a:spcPts val="0"/>
              </a:spcBef>
              <a:buFontTx/>
              <a:buNone/>
              <a:defRPr sz="3200" b="0" kern="1200">
                <a:solidFill>
                  <a:schemeClr val="tx1"/>
                </a:solidFill>
                <a:latin typeface="Arial"/>
                <a:ea typeface="+mn-ea"/>
                <a:cs typeface="Arial"/>
              </a:defRPr>
            </a:lvl1pPr>
            <a:lvl2pPr marL="801688" indent="-344488" algn="l" defTabSz="457200" rtl="0" eaLnBrk="1" latinLnBrk="0" hangingPunct="1">
              <a:spcBef>
                <a:spcPct val="20000"/>
              </a:spcBef>
              <a:buClr>
                <a:srgbClr val="8BBF5B"/>
              </a:buClr>
              <a:buSzPct val="110000"/>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8BBF5B"/>
              </a:buClr>
              <a:buSzPct val="110000"/>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44488">
              <a:spcBef>
                <a:spcPts val="600"/>
              </a:spcBef>
            </a:pPr>
            <a:r>
              <a:rPr lang="en-US" sz="2200" b="1" dirty="0" smtClean="0">
                <a:solidFill>
                  <a:srgbClr val="000000"/>
                </a:solidFill>
                <a:effectLst/>
              </a:rPr>
              <a:t>Flexible. Easy to </a:t>
            </a:r>
            <a:r>
              <a:rPr lang="en-US" sz="2200" b="1" dirty="0">
                <a:solidFill>
                  <a:srgbClr val="000000"/>
                </a:solidFill>
                <a:effectLst/>
              </a:rPr>
              <a:t>use. Always available</a:t>
            </a:r>
            <a:r>
              <a:rPr lang="en-US" sz="2200" b="1" dirty="0" smtClean="0">
                <a:solidFill>
                  <a:srgbClr val="000000"/>
                </a:solidFill>
                <a:effectLst/>
              </a:rPr>
              <a:t>.</a:t>
            </a:r>
            <a:endParaRPr lang="en-US" sz="2200" b="1" dirty="0">
              <a:solidFill>
                <a:srgbClr val="000000"/>
              </a:solidFill>
              <a:effectLst/>
            </a:endParaRPr>
          </a:p>
        </p:txBody>
      </p:sp>
      <p:sp>
        <p:nvSpPr>
          <p:cNvPr id="29700" name="Slide Number Placeholder 5"/>
          <p:cNvSpPr>
            <a:spLocks noGrp="1"/>
          </p:cNvSpPr>
          <p:nvPr>
            <p:ph type="sldNum" sz="quarter" idx="12"/>
          </p:nvPr>
        </p:nvSpPr>
        <p:spPr>
          <a:prstGeom prst="rect">
            <a:avLst/>
          </a:prstGeom>
          <a:noFill/>
        </p:spPr>
        <p:txBody>
          <a:bodyPr/>
          <a:lstStyle/>
          <a:p>
            <a:fld id="{52B301AB-3BBE-4EB7-B48E-F7A1443385EB}" type="slidenum">
              <a:rPr lang="en-US" smtClean="0">
                <a:latin typeface="Arial" pitchFamily="84" charset="0"/>
                <a:ea typeface="ＭＳ Ｐゴシック" pitchFamily="84" charset="-128"/>
                <a:cs typeface="ＭＳ Ｐゴシック" pitchFamily="84" charset="-128"/>
              </a:rPr>
              <a:pPr/>
              <a:t>11</a:t>
            </a:fld>
            <a:endParaRPr lang="en-US" smtClean="0">
              <a:latin typeface="Arial" pitchFamily="84" charset="0"/>
              <a:ea typeface="ＭＳ Ｐゴシック" pitchFamily="84" charset="-128"/>
              <a:cs typeface="ＭＳ Ｐゴシック" pitchFamily="84" charset="-128"/>
            </a:endParaRPr>
          </a:p>
        </p:txBody>
      </p:sp>
      <p:graphicFrame>
        <p:nvGraphicFramePr>
          <p:cNvPr id="7" name="Content Placeholder 3"/>
          <p:cNvGraphicFramePr>
            <a:graphicFrameLocks/>
          </p:cNvGraphicFramePr>
          <p:nvPr>
            <p:extLst>
              <p:ext uri="{D42A27DB-BD31-4B8C-83A1-F6EECF244321}">
                <p14:modId xmlns:p14="http://schemas.microsoft.com/office/powerpoint/2010/main" val="3899534132"/>
              </p:ext>
            </p:extLst>
          </p:nvPr>
        </p:nvGraphicFramePr>
        <p:xfrm>
          <a:off x="331786" y="1905000"/>
          <a:ext cx="8534402" cy="4038597"/>
        </p:xfrm>
        <a:graphic>
          <a:graphicData uri="http://schemas.openxmlformats.org/drawingml/2006/table">
            <a:tbl>
              <a:tblPr firstRow="1" bandRow="1">
                <a:tableStyleId>{5940675A-B579-460E-94D1-54222C63F5DA}</a:tableStyleId>
              </a:tblPr>
              <a:tblGrid>
                <a:gridCol w="3859214"/>
                <a:gridCol w="1600200"/>
                <a:gridCol w="1600200"/>
                <a:gridCol w="1474788"/>
              </a:tblGrid>
              <a:tr h="630781">
                <a:tc>
                  <a:txBody>
                    <a:bodyPr/>
                    <a:lstStyle/>
                    <a:p>
                      <a:pPr algn="ctr"/>
                      <a:r>
                        <a:rPr lang="en-US" sz="1600" b="1" spc="-40" dirty="0" smtClean="0">
                          <a:solidFill>
                            <a:schemeClr val="bg1"/>
                          </a:solidFill>
                          <a:latin typeface="Arial"/>
                          <a:cs typeface="Arial"/>
                        </a:rPr>
                        <a:t>BBOX Console Servers</a:t>
                      </a:r>
                      <a:endParaRPr lang="en-US" sz="1600" b="1" spc="-40" dirty="0">
                        <a:solidFill>
                          <a:schemeClr val="bg1"/>
                        </a:solidFill>
                        <a:latin typeface="Arial"/>
                        <a:cs typeface="Arial"/>
                      </a:endParaRPr>
                    </a:p>
                  </a:txBody>
                  <a:tcPr marL="88322" marR="88322" anchor="ctr">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solidFill>
                      <a:srgbClr val="005477"/>
                    </a:solidFill>
                  </a:tcPr>
                </a:tc>
                <a:tc>
                  <a:txBody>
                    <a:bodyPr/>
                    <a:lstStyle/>
                    <a:p>
                      <a:pPr algn="ctr"/>
                      <a:r>
                        <a:rPr lang="en-US" sz="1600" b="1" spc="-40" dirty="0" smtClean="0">
                          <a:solidFill>
                            <a:schemeClr val="bg1"/>
                          </a:solidFill>
                          <a:latin typeface="Arial"/>
                          <a:cs typeface="Arial"/>
                        </a:rPr>
                        <a:t>LES1200 </a:t>
                      </a:r>
                      <a:br>
                        <a:rPr lang="en-US" sz="1600" b="1" spc="-40" dirty="0" smtClean="0">
                          <a:solidFill>
                            <a:schemeClr val="bg1"/>
                          </a:solidFill>
                          <a:latin typeface="Arial"/>
                          <a:cs typeface="Arial"/>
                        </a:rPr>
                      </a:br>
                      <a:r>
                        <a:rPr lang="en-US" sz="1600" b="1" spc="-40" dirty="0" smtClean="0">
                          <a:solidFill>
                            <a:schemeClr val="bg1"/>
                          </a:solidFill>
                          <a:latin typeface="Arial"/>
                          <a:cs typeface="Arial"/>
                        </a:rPr>
                        <a:t>Series</a:t>
                      </a:r>
                      <a:endParaRPr lang="en-US" sz="1600" b="1" spc="-40" dirty="0">
                        <a:solidFill>
                          <a:schemeClr val="bg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solidFill>
                      <a:srgbClr val="005477"/>
                    </a:solidFill>
                  </a:tcPr>
                </a:tc>
                <a:tc>
                  <a:txBody>
                    <a:bodyPr/>
                    <a:lstStyle/>
                    <a:p>
                      <a:pPr algn="ctr"/>
                      <a:r>
                        <a:rPr lang="en-US" sz="1600" b="1" spc="-40" dirty="0" smtClean="0">
                          <a:solidFill>
                            <a:schemeClr val="bg1"/>
                          </a:solidFill>
                          <a:latin typeface="Arial"/>
                          <a:cs typeface="Arial"/>
                        </a:rPr>
                        <a:t>LES1300/1400 Series</a:t>
                      </a:r>
                      <a:endParaRPr lang="en-US" sz="1600" b="1" spc="-40" dirty="0">
                        <a:solidFill>
                          <a:schemeClr val="bg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solidFill>
                      <a:srgbClr val="005477"/>
                    </a:solidFill>
                  </a:tcPr>
                </a:tc>
                <a:tc>
                  <a:txBody>
                    <a:bodyPr/>
                    <a:lstStyle/>
                    <a:p>
                      <a:pPr algn="ctr"/>
                      <a:r>
                        <a:rPr lang="en-US" sz="1600" b="1" spc="-40" dirty="0" smtClean="0">
                          <a:solidFill>
                            <a:schemeClr val="bg1"/>
                          </a:solidFill>
                          <a:latin typeface="Arial"/>
                          <a:cs typeface="Arial"/>
                        </a:rPr>
                        <a:t>LES1500 </a:t>
                      </a:r>
                      <a:br>
                        <a:rPr lang="en-US" sz="1600" b="1" spc="-40" dirty="0" smtClean="0">
                          <a:solidFill>
                            <a:schemeClr val="bg1"/>
                          </a:solidFill>
                          <a:latin typeface="Arial"/>
                          <a:cs typeface="Arial"/>
                        </a:rPr>
                      </a:br>
                      <a:r>
                        <a:rPr lang="en-US" sz="1600" b="1" spc="-40" dirty="0" smtClean="0">
                          <a:solidFill>
                            <a:schemeClr val="bg1"/>
                          </a:solidFill>
                          <a:latin typeface="Arial"/>
                          <a:cs typeface="Arial"/>
                        </a:rPr>
                        <a:t>Series</a:t>
                      </a:r>
                      <a:endParaRPr lang="en-US" sz="1600" b="1" spc="-40" dirty="0">
                        <a:solidFill>
                          <a:schemeClr val="bg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B w="12700" cap="flat" cmpd="sng" algn="ctr">
                      <a:solidFill>
                        <a:srgbClr val="7F7F7F"/>
                      </a:solidFill>
                      <a:prstDash val="solid"/>
                      <a:round/>
                      <a:headEnd type="none" w="med" len="med"/>
                      <a:tailEnd type="none" w="med" len="med"/>
                    </a:lnB>
                    <a:solidFill>
                      <a:srgbClr val="005477"/>
                    </a:solidFill>
                  </a:tcPr>
                </a:tc>
              </a:tr>
              <a:tr h="425977">
                <a:tc>
                  <a:txBody>
                    <a:bodyPr/>
                    <a:lstStyle/>
                    <a:p>
                      <a:r>
                        <a:rPr lang="en-US" sz="1600" b="1" spc="-40" dirty="0" smtClean="0">
                          <a:latin typeface="Arial"/>
                          <a:cs typeface="Arial"/>
                        </a:rPr>
                        <a:t>Serial Ports</a:t>
                      </a:r>
                      <a:endParaRPr lang="en-US" sz="1600" b="1" spc="-40" dirty="0">
                        <a:latin typeface="Arial"/>
                        <a:cs typeface="Arial"/>
                      </a:endParaRPr>
                    </a:p>
                  </a:txBody>
                  <a:tcPr marL="88322" marR="88322">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sz="1600" spc="-40" dirty="0" smtClean="0">
                          <a:solidFill>
                            <a:schemeClr val="tx1"/>
                          </a:solidFill>
                          <a:latin typeface="Arial"/>
                          <a:cs typeface="Arial"/>
                        </a:rPr>
                        <a:t>2,3,4,8,16,32,48</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sz="1600" spc="-40" dirty="0" smtClean="0">
                          <a:solidFill>
                            <a:schemeClr val="tx1"/>
                          </a:solidFill>
                          <a:latin typeface="Arial"/>
                          <a:cs typeface="Arial"/>
                        </a:rPr>
                        <a:t>8,16,32,48</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sz="1600" spc="-40" dirty="0" smtClean="0">
                          <a:solidFill>
                            <a:schemeClr val="tx1"/>
                          </a:solidFill>
                          <a:latin typeface="Arial"/>
                          <a:cs typeface="Arial"/>
                        </a:rPr>
                        <a:t>8,16,32,48</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5977">
                <a:tc>
                  <a:txBody>
                    <a:bodyPr/>
                    <a:lstStyle/>
                    <a:p>
                      <a:r>
                        <a:rPr lang="nb-NO" sz="1600" b="1" spc="-40" dirty="0" smtClean="0">
                          <a:latin typeface="Arial"/>
                          <a:cs typeface="Arial"/>
                        </a:rPr>
                        <a:t>Ethernet Ports</a:t>
                      </a:r>
                      <a:endParaRPr lang="en-US" sz="1600" b="1" spc="-40" dirty="0">
                        <a:latin typeface="Arial"/>
                        <a:cs typeface="Arial"/>
                      </a:endParaRPr>
                    </a:p>
                  </a:txBody>
                  <a:tcPr marL="88322" marR="88322">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r>
                        <a:rPr lang="en-US" sz="1600" spc="-40" dirty="0" smtClean="0">
                          <a:solidFill>
                            <a:schemeClr val="tx1"/>
                          </a:solidFill>
                          <a:latin typeface="Arial"/>
                          <a:cs typeface="Arial"/>
                        </a:rPr>
                        <a:t>2</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r>
                        <a:rPr lang="en-US" sz="1600" spc="-40" dirty="0" smtClean="0">
                          <a:solidFill>
                            <a:schemeClr val="tx1"/>
                          </a:solidFill>
                          <a:latin typeface="Arial"/>
                          <a:cs typeface="Arial"/>
                        </a:rPr>
                        <a:t>1</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algn="ctr"/>
                      <a:r>
                        <a:rPr lang="en-US" sz="1600" b="0" spc="-40" dirty="0" smtClean="0">
                          <a:solidFill>
                            <a:schemeClr val="tx1"/>
                          </a:solidFill>
                          <a:latin typeface="Arial"/>
                          <a:cs typeface="Arial"/>
                        </a:rPr>
                        <a:t>2</a:t>
                      </a:r>
                      <a:endParaRPr lang="en-US" sz="1600" b="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r>
              <a:tr h="425977">
                <a:tc>
                  <a:txBody>
                    <a:bodyPr/>
                    <a:lstStyle/>
                    <a:p>
                      <a:r>
                        <a:rPr lang="nb-NO" sz="1600" b="1" spc="-40" dirty="0" smtClean="0">
                          <a:latin typeface="Arial"/>
                          <a:cs typeface="Arial"/>
                        </a:rPr>
                        <a:t>Embedded</a:t>
                      </a:r>
                      <a:r>
                        <a:rPr lang="nb-NO" sz="1600" b="1" spc="-40" baseline="0" dirty="0" smtClean="0">
                          <a:latin typeface="Arial"/>
                          <a:cs typeface="Arial"/>
                        </a:rPr>
                        <a:t> Cellular Wireless Modem</a:t>
                      </a:r>
                      <a:endParaRPr lang="en-US" sz="1600" b="1" spc="-40" dirty="0">
                        <a:latin typeface="Arial"/>
                        <a:cs typeface="Arial"/>
                      </a:endParaRPr>
                    </a:p>
                  </a:txBody>
                  <a:tcPr marL="88322" marR="88322">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sz="1600" spc="-40" dirty="0" smtClean="0">
                          <a:solidFill>
                            <a:schemeClr val="tx1"/>
                          </a:solidFill>
                          <a:latin typeface="Arial"/>
                          <a:cs typeface="Arial"/>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sz="1600" b="1" spc="-40" dirty="0" smtClean="0">
                          <a:solidFill>
                            <a:schemeClr val="tx1"/>
                          </a:solidFill>
                          <a:latin typeface="Zapf Dingbats"/>
                          <a:ea typeface="Zapf Dingbats"/>
                          <a:cs typeface="Zapf Dingbats"/>
                          <a:sym typeface="Zapf Dingbats"/>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sz="1600" spc="-40" dirty="0" smtClean="0">
                          <a:solidFill>
                            <a:schemeClr val="tx1"/>
                          </a:solidFill>
                          <a:latin typeface="Arial"/>
                          <a:cs typeface="Arial"/>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5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600" b="1" spc="-40" dirty="0" smtClean="0">
                          <a:latin typeface="Arial"/>
                          <a:cs typeface="Arial"/>
                        </a:rPr>
                        <a:t>Embedded</a:t>
                      </a:r>
                      <a:r>
                        <a:rPr lang="nb-NO" sz="1600" b="1" spc="-40" baseline="0" dirty="0" smtClean="0">
                          <a:latin typeface="Arial"/>
                          <a:cs typeface="Arial"/>
                        </a:rPr>
                        <a:t> POTS Modem</a:t>
                      </a:r>
                      <a:endParaRPr lang="en-US" sz="1600" b="1" spc="-40" dirty="0" smtClean="0">
                        <a:latin typeface="Arial"/>
                        <a:cs typeface="Arial"/>
                      </a:endParaRPr>
                    </a:p>
                  </a:txBody>
                  <a:tcPr marL="88322" marR="88322">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gn="ctr"/>
                      <a:r>
                        <a:rPr lang="en-US" sz="1600" b="1" spc="-40" dirty="0" smtClean="0">
                          <a:solidFill>
                            <a:schemeClr val="tx1"/>
                          </a:solidFill>
                          <a:latin typeface="Zapf Dingbats"/>
                          <a:ea typeface="Zapf Dingbats"/>
                          <a:cs typeface="Zapf Dingbats"/>
                          <a:sym typeface="Zapf Dingbats"/>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gn="ctr"/>
                      <a:r>
                        <a:rPr lang="en-US" sz="1600" spc="-40" dirty="0" smtClean="0">
                          <a:solidFill>
                            <a:schemeClr val="tx1"/>
                          </a:solidFill>
                          <a:latin typeface="Arial"/>
                          <a:cs typeface="Arial"/>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gn="ctr"/>
                      <a:r>
                        <a:rPr lang="en-US" sz="1600" spc="-40" dirty="0" smtClean="0">
                          <a:solidFill>
                            <a:schemeClr val="tx1"/>
                          </a:solidFill>
                          <a:latin typeface="Arial"/>
                          <a:cs typeface="Arial"/>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r>
              <a:tr h="425977">
                <a:tc>
                  <a:txBody>
                    <a:bodyPr/>
                    <a:lstStyle/>
                    <a:p>
                      <a:r>
                        <a:rPr lang="en-US" sz="1600" b="1" spc="-40" dirty="0" smtClean="0">
                          <a:solidFill>
                            <a:schemeClr val="tx1"/>
                          </a:solidFill>
                          <a:latin typeface="Arial"/>
                          <a:cs typeface="Arial"/>
                        </a:rPr>
                        <a:t>Secure Authentication</a:t>
                      </a:r>
                      <a:endParaRPr lang="en-US" sz="1600" b="1" spc="-40" dirty="0">
                        <a:solidFill>
                          <a:schemeClr val="tx1"/>
                        </a:solidFill>
                        <a:latin typeface="Arial"/>
                        <a:cs typeface="Arial"/>
                      </a:endParaRPr>
                    </a:p>
                  </a:txBody>
                  <a:tcPr marL="88322" marR="88322">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sz="1600" b="1" spc="-40" dirty="0" smtClean="0">
                          <a:solidFill>
                            <a:schemeClr val="tx1"/>
                          </a:solidFill>
                          <a:latin typeface="Zapf Dingbats"/>
                          <a:ea typeface="Zapf Dingbats"/>
                          <a:cs typeface="Zapf Dingbats"/>
                          <a:sym typeface="Zapf Dingbats"/>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sz="1600" b="1" spc="-40" dirty="0" smtClean="0">
                          <a:solidFill>
                            <a:schemeClr val="tx1"/>
                          </a:solidFill>
                          <a:latin typeface="Zapf Dingbats"/>
                          <a:ea typeface="Zapf Dingbats"/>
                          <a:cs typeface="Zapf Dingbats"/>
                          <a:sym typeface="Zapf Dingbats"/>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sz="1600" b="1" spc="-40" dirty="0" smtClean="0">
                          <a:solidFill>
                            <a:schemeClr val="tx1"/>
                          </a:solidFill>
                          <a:latin typeface="Zapf Dingbats"/>
                          <a:ea typeface="Zapf Dingbats"/>
                          <a:cs typeface="Zapf Dingbats"/>
                          <a:sym typeface="Zapf Dingbats"/>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5977">
                <a:tc>
                  <a:txBody>
                    <a:bodyPr/>
                    <a:lstStyle/>
                    <a:p>
                      <a:r>
                        <a:rPr lang="en-US" sz="1600" b="1" spc="-40" dirty="0" smtClean="0">
                          <a:solidFill>
                            <a:schemeClr val="tx1"/>
                          </a:solidFill>
                          <a:latin typeface="Arial"/>
                          <a:cs typeface="Arial"/>
                        </a:rPr>
                        <a:t>Off-line</a:t>
                      </a:r>
                      <a:r>
                        <a:rPr lang="en-US" sz="1600" b="1" spc="-40" baseline="0" dirty="0" smtClean="0">
                          <a:solidFill>
                            <a:schemeClr val="tx1"/>
                          </a:solidFill>
                          <a:latin typeface="Arial"/>
                          <a:cs typeface="Arial"/>
                        </a:rPr>
                        <a:t> logging</a:t>
                      </a:r>
                      <a:endParaRPr lang="en-US" sz="1600" b="1" spc="-40" dirty="0">
                        <a:solidFill>
                          <a:schemeClr val="tx1"/>
                        </a:solidFill>
                        <a:latin typeface="Arial"/>
                        <a:cs typeface="Arial"/>
                      </a:endParaRPr>
                    </a:p>
                  </a:txBody>
                  <a:tcPr marL="88322" marR="88322">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gn="ctr"/>
                      <a:r>
                        <a:rPr lang="en-US" sz="1600" b="1" spc="-40" dirty="0" smtClean="0">
                          <a:solidFill>
                            <a:schemeClr val="tx1"/>
                          </a:solidFill>
                          <a:latin typeface="Zapf Dingbats"/>
                          <a:ea typeface="Zapf Dingbats"/>
                          <a:cs typeface="Zapf Dingbats"/>
                          <a:sym typeface="Zapf Dingbats"/>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gn="ctr"/>
                      <a:r>
                        <a:rPr lang="en-US" sz="1600" b="1" spc="-40" dirty="0" smtClean="0">
                          <a:solidFill>
                            <a:schemeClr val="tx1"/>
                          </a:solidFill>
                          <a:latin typeface="Zapf Dingbats"/>
                          <a:ea typeface="Zapf Dingbats"/>
                          <a:cs typeface="Zapf Dingbats"/>
                          <a:sym typeface="Zapf Dingbats"/>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gn="ctr"/>
                      <a:r>
                        <a:rPr lang="en-US" sz="1600" b="1" spc="-40" dirty="0" smtClean="0">
                          <a:solidFill>
                            <a:schemeClr val="tx1"/>
                          </a:solidFill>
                          <a:latin typeface="Zapf Dingbats"/>
                          <a:ea typeface="Zapf Dingbats"/>
                          <a:cs typeface="Zapf Dingbats"/>
                          <a:sym typeface="Zapf Dingbats"/>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r>
              <a:tr h="425977">
                <a:tc>
                  <a:txBody>
                    <a:bodyPr/>
                    <a:lstStyle/>
                    <a:p>
                      <a:r>
                        <a:rPr lang="en-US" sz="1600" b="1" spc="-40" dirty="0" smtClean="0">
                          <a:solidFill>
                            <a:schemeClr val="tx1"/>
                          </a:solidFill>
                          <a:latin typeface="Arial"/>
                          <a:cs typeface="Arial"/>
                        </a:rPr>
                        <a:t>GUI Web-based Management</a:t>
                      </a:r>
                      <a:endParaRPr lang="en-US" sz="1600" b="1" spc="-40" dirty="0">
                        <a:solidFill>
                          <a:schemeClr val="tx1"/>
                        </a:solidFill>
                        <a:latin typeface="Arial"/>
                        <a:cs typeface="Arial"/>
                      </a:endParaRPr>
                    </a:p>
                  </a:txBody>
                  <a:tcPr marL="88322" marR="88322">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US" sz="1600" b="1" spc="-40" dirty="0" smtClean="0">
                          <a:solidFill>
                            <a:schemeClr val="tx1"/>
                          </a:solidFill>
                          <a:latin typeface="Zapf Dingbats"/>
                          <a:ea typeface="Zapf Dingbats"/>
                          <a:cs typeface="Zapf Dingbats"/>
                          <a:sym typeface="Zapf Dingbats"/>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US" sz="1600" b="1" spc="-40" dirty="0" smtClean="0">
                          <a:solidFill>
                            <a:schemeClr val="tx1"/>
                          </a:solidFill>
                          <a:latin typeface="Zapf Dingbats"/>
                          <a:ea typeface="Zapf Dingbats"/>
                          <a:cs typeface="Zapf Dingbats"/>
                          <a:sym typeface="Zapf Dingbats"/>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pPr algn="ctr"/>
                      <a:r>
                        <a:rPr lang="en-US" sz="1600" b="1" spc="-40" dirty="0" smtClean="0">
                          <a:solidFill>
                            <a:schemeClr val="tx1"/>
                          </a:solidFill>
                          <a:latin typeface="Zapf Dingbats"/>
                          <a:ea typeface="Zapf Dingbats"/>
                          <a:cs typeface="Zapf Dingbats"/>
                          <a:sym typeface="Zapf Dingbats"/>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r>
              <a:tr h="425977">
                <a:tc>
                  <a:txBody>
                    <a:bodyPr/>
                    <a:lstStyle/>
                    <a:p>
                      <a:r>
                        <a:rPr lang="en-US" sz="1600" b="1" spc="-40" dirty="0" smtClean="0">
                          <a:solidFill>
                            <a:schemeClr val="tx1"/>
                          </a:solidFill>
                          <a:latin typeface="Arial"/>
                          <a:cs typeface="Arial"/>
                        </a:rPr>
                        <a:t>Remote Monitoring w/Alerts</a:t>
                      </a:r>
                      <a:endParaRPr lang="en-US" sz="1600" b="1" spc="-40" dirty="0">
                        <a:solidFill>
                          <a:schemeClr val="tx1"/>
                        </a:solidFill>
                        <a:latin typeface="Arial"/>
                        <a:cs typeface="Arial"/>
                      </a:endParaRPr>
                    </a:p>
                  </a:txBody>
                  <a:tcPr marL="88322" marR="88322">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gn="ctr"/>
                      <a:r>
                        <a:rPr lang="en-US" sz="1600" b="1" spc="-40" dirty="0" smtClean="0">
                          <a:solidFill>
                            <a:schemeClr val="tx1"/>
                          </a:solidFill>
                          <a:latin typeface="Zapf Dingbats"/>
                          <a:ea typeface="Zapf Dingbats"/>
                          <a:cs typeface="Zapf Dingbats"/>
                          <a:sym typeface="Zapf Dingbats"/>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gn="ctr"/>
                      <a:r>
                        <a:rPr lang="en-US" sz="1600" b="1" spc="-40" dirty="0" smtClean="0">
                          <a:solidFill>
                            <a:schemeClr val="tx1"/>
                          </a:solidFill>
                          <a:latin typeface="Zapf Dingbats"/>
                          <a:ea typeface="Zapf Dingbats"/>
                          <a:cs typeface="Zapf Dingbats"/>
                          <a:sym typeface="Zapf Dingbats"/>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gn="ctr"/>
                      <a:r>
                        <a:rPr lang="en-US" sz="1600" b="1" spc="-40" dirty="0" smtClean="0">
                          <a:solidFill>
                            <a:schemeClr val="tx1"/>
                          </a:solidFill>
                          <a:latin typeface="Zapf Dingbats"/>
                          <a:ea typeface="Zapf Dingbats"/>
                          <a:cs typeface="Zapf Dingbats"/>
                          <a:sym typeface="Zapf Dingbats"/>
                        </a:rPr>
                        <a:t>✓</a:t>
                      </a:r>
                      <a:endParaRPr lang="en-US" sz="1600" spc="-40" dirty="0">
                        <a:solidFill>
                          <a:schemeClr val="tx1"/>
                        </a:solidFill>
                        <a:latin typeface="Arial"/>
                        <a:cs typeface="Arial"/>
                      </a:endParaRPr>
                    </a:p>
                  </a:txBody>
                  <a:tcPr marL="88322" marR="88322">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r>
            </a:tbl>
          </a:graphicData>
        </a:graphic>
      </p:graphicFrame>
      <p:grpSp>
        <p:nvGrpSpPr>
          <p:cNvPr id="9" name="Group 8"/>
          <p:cNvGrpSpPr/>
          <p:nvPr/>
        </p:nvGrpSpPr>
        <p:grpSpPr>
          <a:xfrm>
            <a:off x="0" y="361951"/>
            <a:ext cx="6858000" cy="781050"/>
            <a:chOff x="1524000" y="1665817"/>
            <a:chExt cx="9251003" cy="745067"/>
          </a:xfrm>
        </p:grpSpPr>
        <p:sp>
          <p:nvSpPr>
            <p:cNvPr id="10" name="Rectangle 9"/>
            <p:cNvSpPr/>
            <p:nvPr/>
          </p:nvSpPr>
          <p:spPr>
            <a:xfrm>
              <a:off x="1524000" y="1665817"/>
              <a:ext cx="9251003" cy="745067"/>
            </a:xfrm>
            <a:prstGeom prst="rect">
              <a:avLst/>
            </a:prstGeom>
            <a:solidFill>
              <a:srgbClr val="F7C63A">
                <a:alpha val="95000"/>
              </a:srgb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11" name="TextBox 10"/>
            <p:cNvSpPr txBox="1"/>
            <p:nvPr/>
          </p:nvSpPr>
          <p:spPr>
            <a:xfrm>
              <a:off x="1921295" y="1733549"/>
              <a:ext cx="8545341" cy="609600"/>
            </a:xfrm>
            <a:prstGeom prst="rect">
              <a:avLst/>
            </a:prstGeom>
            <a:noFill/>
          </p:spPr>
          <p:txBody>
            <a:bodyPr wrap="none" lIns="0" tIns="0" rIns="0" bIns="0" rtlCol="0" anchor="ctr">
              <a:noAutofit/>
            </a:bodyPr>
            <a:lstStyle/>
            <a:p>
              <a:pPr>
                <a:lnSpc>
                  <a:spcPct val="80000"/>
                </a:lnSpc>
              </a:pPr>
              <a:r>
                <a:rPr lang="en-US" sz="4000" dirty="0" smtClean="0">
                  <a:solidFill>
                    <a:schemeClr val="bg1"/>
                  </a:solidFill>
                  <a:effectLst>
                    <a:outerShdw blurRad="50800" dist="38100" dir="2700000" algn="tl" rotWithShape="0">
                      <a:prstClr val="black"/>
                    </a:outerShdw>
                  </a:effectLst>
                  <a:latin typeface="Arial"/>
                  <a:cs typeface="Arial"/>
                </a:rPr>
                <a:t>Black Box Console Servers</a:t>
              </a:r>
              <a:endParaRPr lang="en-US" sz="4000" dirty="0">
                <a:solidFill>
                  <a:schemeClr val="bg1"/>
                </a:solidFill>
                <a:effectLst>
                  <a:outerShdw blurRad="50800" dist="38100" dir="2700000" algn="tl" rotWithShape="0">
                    <a:prstClr val="black"/>
                  </a:outerShdw>
                </a:effectLst>
                <a:latin typeface="Arial"/>
                <a:cs typeface="Arial"/>
              </a:endParaRPr>
            </a:p>
          </p:txBody>
        </p:sp>
      </p:grpSp>
    </p:spTree>
    <p:extLst>
      <p:ext uri="{BB962C8B-B14F-4D97-AF65-F5344CB8AC3E}">
        <p14:creationId xmlns:p14="http://schemas.microsoft.com/office/powerpoint/2010/main" val="31864341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788" y="1600201"/>
            <a:ext cx="8355012" cy="1371599"/>
          </a:xfrm>
        </p:spPr>
        <p:txBody>
          <a:bodyPr lIns="0" rIns="0">
            <a:normAutofit/>
          </a:bodyPr>
          <a:lstStyle/>
          <a:p>
            <a:pPr marL="0" indent="0">
              <a:lnSpc>
                <a:spcPct val="100000"/>
              </a:lnSpc>
              <a:buClr>
                <a:schemeClr val="accent1"/>
              </a:buClr>
              <a:buSzPct val="120000"/>
            </a:pPr>
            <a:r>
              <a:rPr lang="en-US" sz="3600" dirty="0" smtClean="0">
                <a:ea typeface="ＭＳ Ｐゴシック" charset="-128"/>
                <a:cs typeface="ＭＳ Ｐゴシック" charset="-128"/>
              </a:rPr>
              <a:t>Contact one of our Console Server </a:t>
            </a:r>
            <a:br>
              <a:rPr lang="en-US" sz="3600" dirty="0" smtClean="0">
                <a:ea typeface="ＭＳ Ｐゴシック" charset="-128"/>
                <a:cs typeface="ＭＳ Ｐゴシック" charset="-128"/>
              </a:rPr>
            </a:br>
            <a:r>
              <a:rPr lang="en-US" sz="3600" dirty="0" smtClean="0">
                <a:ea typeface="ＭＳ Ｐゴシック" charset="-128"/>
                <a:cs typeface="ＭＳ Ｐゴシック" charset="-128"/>
              </a:rPr>
              <a:t>experts today at </a:t>
            </a:r>
            <a:r>
              <a:rPr lang="en-US" sz="3600" b="1" dirty="0" smtClean="0">
                <a:solidFill>
                  <a:srgbClr val="8BBF5B"/>
                </a:solidFill>
                <a:ea typeface="ＭＳ Ｐゴシック" charset="-128"/>
                <a:cs typeface="ＭＳ Ｐゴシック" charset="-128"/>
              </a:rPr>
              <a:t>888-245-6215</a:t>
            </a:r>
          </a:p>
        </p:txBody>
      </p:sp>
      <p:sp>
        <p:nvSpPr>
          <p:cNvPr id="6" name="Slide Number Placeholder 5"/>
          <p:cNvSpPr>
            <a:spLocks noGrp="1"/>
          </p:cNvSpPr>
          <p:nvPr>
            <p:ph type="sldNum" sz="quarter" idx="12"/>
          </p:nvPr>
        </p:nvSpPr>
        <p:spPr/>
        <p:txBody>
          <a:bodyPr/>
          <a:lstStyle/>
          <a:p>
            <a:fld id="{48A8B6A7-1A7B-407B-A417-BC6F0698E06F}" type="slidenum">
              <a:rPr lang="en-US" smtClean="0"/>
              <a:pPr/>
              <a:t>12</a:t>
            </a:fld>
            <a:endParaRPr lang="en-US" dirty="0"/>
          </a:p>
        </p:txBody>
      </p:sp>
      <p:grpSp>
        <p:nvGrpSpPr>
          <p:cNvPr id="32" name="Group 31"/>
          <p:cNvGrpSpPr/>
          <p:nvPr/>
        </p:nvGrpSpPr>
        <p:grpSpPr>
          <a:xfrm>
            <a:off x="0" y="381000"/>
            <a:ext cx="9144000" cy="1016000"/>
            <a:chOff x="0" y="4400550"/>
            <a:chExt cx="9144000" cy="762000"/>
          </a:xfrm>
        </p:grpSpPr>
        <p:sp>
          <p:nvSpPr>
            <p:cNvPr id="33" name="Rectangle 32"/>
            <p:cNvSpPr/>
            <p:nvPr/>
          </p:nvSpPr>
          <p:spPr>
            <a:xfrm>
              <a:off x="0" y="4400550"/>
              <a:ext cx="9144000" cy="742950"/>
            </a:xfrm>
            <a:prstGeom prst="rect">
              <a:avLst/>
            </a:prstGeom>
            <a:solidFill>
              <a:srgbClr val="005477">
                <a:alpha val="85000"/>
              </a:srgb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34" name="TextBox 33"/>
            <p:cNvSpPr txBox="1"/>
            <p:nvPr/>
          </p:nvSpPr>
          <p:spPr>
            <a:xfrm>
              <a:off x="228600" y="4400550"/>
              <a:ext cx="8686800" cy="762000"/>
            </a:xfrm>
            <a:prstGeom prst="rect">
              <a:avLst/>
            </a:prstGeom>
            <a:noFill/>
          </p:spPr>
          <p:txBody>
            <a:bodyPr wrap="none" lIns="0" tIns="0" rIns="0" bIns="0" rtlCol="0" anchor="ctr">
              <a:noAutofit/>
            </a:bodyPr>
            <a:lstStyle/>
            <a:p>
              <a:pPr algn="ctr">
                <a:lnSpc>
                  <a:spcPct val="80000"/>
                </a:lnSpc>
              </a:pPr>
              <a:r>
                <a:rPr lang="en-US" sz="3800" spc="-150" dirty="0" smtClean="0">
                  <a:solidFill>
                    <a:schemeClr val="bg1"/>
                  </a:solidFill>
                  <a:effectLst>
                    <a:outerShdw blurRad="50800" dist="38100" dir="2700000" algn="tl" rotWithShape="0">
                      <a:prstClr val="black">
                        <a:alpha val="40000"/>
                      </a:prstClr>
                    </a:outerShdw>
                  </a:effectLst>
                  <a:latin typeface="Arial"/>
                  <a:cs typeface="Arial"/>
                </a:rPr>
                <a:t>Questions? Need additional information?</a:t>
              </a:r>
              <a:endParaRPr lang="en-US" sz="3800" spc="-150" dirty="0">
                <a:solidFill>
                  <a:schemeClr val="bg1"/>
                </a:solidFill>
                <a:effectLst>
                  <a:outerShdw blurRad="50800" dist="38100" dir="2700000" algn="tl" rotWithShape="0">
                    <a:prstClr val="black">
                      <a:alpha val="40000"/>
                    </a:prstClr>
                  </a:outerShdw>
                </a:effectLst>
                <a:latin typeface="Arial"/>
                <a:cs typeface="Arial"/>
              </a:endParaRPr>
            </a:p>
          </p:txBody>
        </p:sp>
      </p:grpSp>
      <p:pic>
        <p:nvPicPr>
          <p:cNvPr id="20" name="Picture 2" descr="LES1204A-3G"/>
          <p:cNvPicPr>
            <a:picLocks noChangeAspect="1" noChangeArrowheads="1"/>
          </p:cNvPicPr>
          <p:nvPr/>
        </p:nvPicPr>
        <p:blipFill>
          <a:blip r:embed="rId3"/>
          <a:srcRect/>
          <a:stretch>
            <a:fillRect/>
          </a:stretch>
        </p:blipFill>
        <p:spPr bwMode="auto">
          <a:xfrm>
            <a:off x="5943600" y="4343400"/>
            <a:ext cx="1752600" cy="1752600"/>
          </a:xfrm>
          <a:prstGeom prst="rect">
            <a:avLst/>
          </a:prstGeom>
          <a:noFill/>
          <a:ln w="9525">
            <a:noFill/>
            <a:miter lim="800000"/>
            <a:headEnd/>
            <a:tailEnd/>
          </a:ln>
        </p:spPr>
      </p:pic>
      <p:sp>
        <p:nvSpPr>
          <p:cNvPr id="11" name="Rectangle 10"/>
          <p:cNvSpPr/>
          <p:nvPr/>
        </p:nvSpPr>
        <p:spPr>
          <a:xfrm>
            <a:off x="331788" y="3048000"/>
            <a:ext cx="8431212" cy="492443"/>
          </a:xfrm>
          <a:prstGeom prst="rect">
            <a:avLst/>
          </a:prstGeom>
        </p:spPr>
        <p:txBody>
          <a:bodyPr wrap="square" lIns="0" rIns="0">
            <a:spAutoFit/>
          </a:bodyPr>
          <a:lstStyle/>
          <a:p>
            <a:pPr marL="0" indent="0">
              <a:buClr>
                <a:schemeClr val="accent1"/>
              </a:buClr>
              <a:buSzPct val="120000"/>
            </a:pPr>
            <a:r>
              <a:rPr lang="en-US" sz="2600" dirty="0" err="1" smtClean="0">
                <a:solidFill>
                  <a:srgbClr val="005477"/>
                </a:solidFill>
                <a:effectLst/>
              </a:rPr>
              <a:t>www.blackbox.com</a:t>
            </a:r>
            <a:r>
              <a:rPr lang="en-US" sz="2600" dirty="0" smtClean="0">
                <a:solidFill>
                  <a:srgbClr val="005477"/>
                </a:solidFill>
                <a:effectLst/>
              </a:rPr>
              <a:t>/Go/</a:t>
            </a:r>
            <a:r>
              <a:rPr lang="en-US" sz="2600" dirty="0" err="1" smtClean="0">
                <a:solidFill>
                  <a:srgbClr val="005477"/>
                </a:solidFill>
                <a:effectLst/>
              </a:rPr>
              <a:t>ConsoleServers</a:t>
            </a:r>
            <a:endParaRPr lang="en-US" sz="2600" dirty="0">
              <a:solidFill>
                <a:srgbClr val="005477"/>
              </a:solidFill>
              <a:effectLst/>
            </a:endParaRPr>
          </a:p>
        </p:txBody>
      </p:sp>
      <p:pic>
        <p:nvPicPr>
          <p:cNvPr id="13" name="Picture 2" descr="LES1308A"/>
          <p:cNvPicPr>
            <a:picLocks noChangeAspect="1" noChangeArrowheads="1"/>
          </p:cNvPicPr>
          <p:nvPr/>
        </p:nvPicPr>
        <p:blipFill rotWithShape="1">
          <a:blip r:embed="rId4">
            <a:extLst>
              <a:ext uri="{28A0092B-C50C-407E-A947-70E740481C1C}">
                <a14:useLocalDpi xmlns:a14="http://schemas.microsoft.com/office/drawing/2010/main" val="0"/>
              </a:ext>
            </a:extLst>
          </a:blip>
          <a:srcRect t="16427" b="17160"/>
          <a:stretch/>
        </p:blipFill>
        <p:spPr bwMode="auto">
          <a:xfrm>
            <a:off x="1295400" y="3429000"/>
            <a:ext cx="4226119" cy="280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0335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p:cNvSpPr txBox="1">
            <a:spLocks/>
          </p:cNvSpPr>
          <p:nvPr/>
        </p:nvSpPr>
        <p:spPr>
          <a:xfrm>
            <a:off x="304800" y="482600"/>
            <a:ext cx="2057400" cy="4064000"/>
          </a:xfrm>
          <a:prstGeom prst="rect">
            <a:avLst/>
          </a:prstGeom>
        </p:spPr>
        <p:txBody>
          <a:bodyPr vert="horz" wrap="square" lIns="0" tIns="0" rIns="0" bIns="0" rtlCol="0" anchor="t">
            <a:noAutofit/>
          </a:bodyPr>
          <a:lstStyle>
            <a:lvl1pPr marL="0" indent="0" algn="l" defTabSz="457200" rtl="0" eaLnBrk="1" latinLnBrk="0" hangingPunct="1">
              <a:lnSpc>
                <a:spcPts val="6020"/>
              </a:lnSpc>
              <a:spcBef>
                <a:spcPts val="0"/>
              </a:spcBef>
              <a:buFontTx/>
              <a:buNone/>
              <a:defRPr sz="6600" b="1" kern="1200">
                <a:solidFill>
                  <a:schemeClr val="tx1"/>
                </a:solidFill>
                <a:latin typeface="+mj-lt"/>
                <a:ea typeface="+mn-ea"/>
                <a:cs typeface="+mn-cs"/>
              </a:defRPr>
            </a:lvl1pPr>
            <a:lvl2pPr marL="801688" indent="-344488" algn="l" defTabSz="457200" rtl="0" eaLnBrk="1" latinLnBrk="0" hangingPunct="1">
              <a:spcBef>
                <a:spcPct val="20000"/>
              </a:spcBef>
              <a:buClr>
                <a:srgbClr val="8BBF5B"/>
              </a:buClr>
              <a:buFont typeface="Wingdings" charset="2"/>
              <a:buChar char="v"/>
              <a:defRPr sz="3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endParaRPr lang="en-US" sz="3600" b="0" dirty="0">
              <a:solidFill>
                <a:schemeClr val="bg1"/>
              </a:solidFill>
              <a:effectLst>
                <a:outerShdw blurRad="50800" dist="38100" dir="5400000" algn="t" rotWithShape="0">
                  <a:prstClr val="black">
                    <a:alpha val="40000"/>
                  </a:prstClr>
                </a:outerShdw>
              </a:effectLst>
              <a:latin typeface="Arial"/>
              <a:cs typeface="Arial"/>
            </a:endParaRPr>
          </a:p>
        </p:txBody>
      </p:sp>
      <p:grpSp>
        <p:nvGrpSpPr>
          <p:cNvPr id="13" name="Group 12"/>
          <p:cNvGrpSpPr/>
          <p:nvPr/>
        </p:nvGrpSpPr>
        <p:grpSpPr>
          <a:xfrm>
            <a:off x="-12700" y="5156201"/>
            <a:ext cx="9156700" cy="891540"/>
            <a:chOff x="0" y="4400550"/>
            <a:chExt cx="9156700" cy="742950"/>
          </a:xfrm>
        </p:grpSpPr>
        <p:sp>
          <p:nvSpPr>
            <p:cNvPr id="14" name="Rectangle 13"/>
            <p:cNvSpPr/>
            <p:nvPr/>
          </p:nvSpPr>
          <p:spPr>
            <a:xfrm>
              <a:off x="0" y="4400550"/>
              <a:ext cx="9156700" cy="742950"/>
            </a:xfrm>
            <a:prstGeom prst="rect">
              <a:avLst/>
            </a:prstGeom>
            <a:solidFill>
              <a:srgbClr val="005477">
                <a:alpha val="84000"/>
              </a:srgb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15" name="TextBox 14"/>
            <p:cNvSpPr txBox="1"/>
            <p:nvPr/>
          </p:nvSpPr>
          <p:spPr>
            <a:xfrm>
              <a:off x="228600" y="4400550"/>
              <a:ext cx="8686800" cy="677333"/>
            </a:xfrm>
            <a:prstGeom prst="rect">
              <a:avLst/>
            </a:prstGeom>
            <a:noFill/>
          </p:spPr>
          <p:txBody>
            <a:bodyPr wrap="none" lIns="0" tIns="0" rIns="0" bIns="0" rtlCol="0" anchor="ctr">
              <a:noAutofit/>
            </a:bodyPr>
            <a:lstStyle/>
            <a:p>
              <a:pPr algn="ctr"/>
              <a:r>
                <a:rPr lang="en-US" sz="4000" b="1" spc="300" dirty="0" smtClean="0">
                  <a:solidFill>
                    <a:schemeClr val="bg1"/>
                  </a:solidFill>
                </a:rPr>
                <a:t>888-245-6215 </a:t>
              </a:r>
              <a:r>
                <a:rPr lang="en-US" sz="4000" spc="300" dirty="0" smtClean="0">
                  <a:solidFill>
                    <a:schemeClr val="bg1"/>
                  </a:solidFill>
                </a:rPr>
                <a:t>or </a:t>
              </a:r>
              <a:r>
                <a:rPr lang="en-US" sz="4000" spc="300" dirty="0" err="1" smtClean="0">
                  <a:solidFill>
                    <a:schemeClr val="bg1"/>
                  </a:solidFill>
                </a:rPr>
                <a:t>blackbox.com</a:t>
              </a:r>
              <a:endParaRPr lang="en-US" sz="4000" spc="300" dirty="0">
                <a:solidFill>
                  <a:schemeClr val="bg1"/>
                </a:solidFill>
              </a:endParaRPr>
            </a:p>
          </p:txBody>
        </p:sp>
      </p:grpSp>
      <p:sp>
        <p:nvSpPr>
          <p:cNvPr id="23" name="Content Placeholder 2"/>
          <p:cNvSpPr>
            <a:spLocks noGrp="1"/>
          </p:cNvSpPr>
          <p:nvPr>
            <p:ph sz="half" idx="1"/>
          </p:nvPr>
        </p:nvSpPr>
        <p:spPr>
          <a:xfrm>
            <a:off x="320676" y="2006600"/>
            <a:ext cx="6537325" cy="3454400"/>
          </a:xfrm>
        </p:spPr>
        <p:txBody>
          <a:bodyPr>
            <a:noAutofit/>
          </a:bodyPr>
          <a:lstStyle/>
          <a:p>
            <a:pPr marL="625475" indent="-393700">
              <a:lnSpc>
                <a:spcPct val="110000"/>
              </a:lnSpc>
              <a:buClr>
                <a:srgbClr val="6FB13E"/>
              </a:buClr>
              <a:buFont typeface="Arial"/>
              <a:buChar char="•"/>
              <a:defRPr/>
            </a:pPr>
            <a:r>
              <a:rPr lang="en-US" sz="2800" dirty="0" smtClean="0">
                <a:solidFill>
                  <a:srgbClr val="595959"/>
                </a:solidFill>
              </a:rPr>
              <a:t>Free application engineering</a:t>
            </a:r>
          </a:p>
          <a:p>
            <a:pPr marL="625475" indent="-393700">
              <a:lnSpc>
                <a:spcPct val="110000"/>
              </a:lnSpc>
              <a:buClr>
                <a:srgbClr val="6FB13E"/>
              </a:buClr>
              <a:buFont typeface="Arial"/>
              <a:buChar char="•"/>
              <a:defRPr/>
            </a:pPr>
            <a:r>
              <a:rPr lang="en-US" sz="2800" dirty="0" smtClean="0">
                <a:solidFill>
                  <a:srgbClr val="595959"/>
                </a:solidFill>
              </a:rPr>
              <a:t>24/7 lifetime technical support</a:t>
            </a:r>
            <a:endParaRPr lang="en-US" sz="2800" dirty="0">
              <a:solidFill>
                <a:srgbClr val="595959"/>
              </a:solidFill>
            </a:endParaRPr>
          </a:p>
          <a:p>
            <a:pPr marL="625475" indent="-393700">
              <a:lnSpc>
                <a:spcPct val="110000"/>
              </a:lnSpc>
              <a:buClr>
                <a:srgbClr val="6FB13E"/>
              </a:buClr>
              <a:buFont typeface="Arial"/>
              <a:buChar char="•"/>
              <a:defRPr/>
            </a:pPr>
            <a:r>
              <a:rPr lang="en-US" sz="2800" dirty="0" smtClean="0">
                <a:solidFill>
                  <a:srgbClr val="595959"/>
                </a:solidFill>
              </a:rPr>
              <a:t>No-hassle 45-day returns</a:t>
            </a:r>
          </a:p>
          <a:p>
            <a:pPr marL="625475" indent="-393700">
              <a:lnSpc>
                <a:spcPct val="110000"/>
              </a:lnSpc>
              <a:buClr>
                <a:srgbClr val="6FB13E"/>
              </a:buClr>
              <a:buFont typeface="Arial"/>
              <a:buChar char="•"/>
              <a:defRPr/>
            </a:pPr>
            <a:r>
              <a:rPr lang="en-US" sz="2800" dirty="0" smtClean="0">
                <a:solidFill>
                  <a:srgbClr val="595959"/>
                </a:solidFill>
              </a:rPr>
              <a:t>No-questions-asked warranty</a:t>
            </a:r>
          </a:p>
        </p:txBody>
      </p:sp>
      <p:sp>
        <p:nvSpPr>
          <p:cNvPr id="24" name="Title 1"/>
          <p:cNvSpPr>
            <a:spLocks noGrp="1"/>
          </p:cNvSpPr>
          <p:nvPr>
            <p:ph type="title"/>
          </p:nvPr>
        </p:nvSpPr>
        <p:spPr>
          <a:xfrm>
            <a:off x="320676" y="279401"/>
            <a:ext cx="6765925" cy="1588767"/>
          </a:xfrm>
        </p:spPr>
        <p:txBody>
          <a:bodyPr/>
          <a:lstStyle/>
          <a:p>
            <a:r>
              <a:rPr lang="en-US" sz="4000" dirty="0" smtClean="0">
                <a:solidFill>
                  <a:srgbClr val="217799"/>
                </a:solidFill>
                <a:ea typeface="ＭＳ Ｐゴシック" charset="-128"/>
                <a:cs typeface="ＭＳ Ｐゴシック" charset="-128"/>
              </a:rPr>
              <a:t>The Black Box Difference</a:t>
            </a:r>
          </a:p>
        </p:txBody>
      </p:sp>
      <p:sp>
        <p:nvSpPr>
          <p:cNvPr id="2" name="Slide Number Placeholder 1"/>
          <p:cNvSpPr>
            <a:spLocks noGrp="1"/>
          </p:cNvSpPr>
          <p:nvPr>
            <p:ph type="sldNum" sz="quarter" idx="12"/>
          </p:nvPr>
        </p:nvSpPr>
        <p:spPr/>
        <p:txBody>
          <a:bodyPr/>
          <a:lstStyle/>
          <a:p>
            <a:fld id="{48A8B6A7-1A7B-407B-A417-BC6F0698E06F}" type="slidenum">
              <a:rPr lang="en-US" smtClean="0"/>
              <a:pPr/>
              <a:t>13</a:t>
            </a:fld>
            <a:endParaRPr lang="en-US" dirty="0"/>
          </a:p>
        </p:txBody>
      </p:sp>
      <p:pic>
        <p:nvPicPr>
          <p:cNvPr id="10" name="Picture 9"/>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19800" y="628649"/>
            <a:ext cx="3124200" cy="451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73335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pbutt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343400"/>
            <a:ext cx="2740152" cy="2392602"/>
          </a:xfrm>
          <a:prstGeom prst="rect">
            <a:avLst/>
          </a:prstGeom>
        </p:spPr>
      </p:pic>
      <p:sp>
        <p:nvSpPr>
          <p:cNvPr id="8" name="Rectangle 3"/>
          <p:cNvSpPr txBox="1">
            <a:spLocks noChangeArrowheads="1"/>
          </p:cNvSpPr>
          <p:nvPr/>
        </p:nvSpPr>
        <p:spPr>
          <a:xfrm>
            <a:off x="331788" y="1447800"/>
            <a:ext cx="8534400" cy="4800600"/>
          </a:xfrm>
          <a:prstGeom prst="rect">
            <a:avLst/>
          </a:prstGeom>
        </p:spPr>
        <p:txBody>
          <a:bodyPr vert="horz" lIns="0" tIns="45720" rIns="0" bIns="45720" rtlCol="0">
            <a:noAutofit/>
          </a:bodyPr>
          <a:lstStyle>
            <a:lvl1pPr marL="0" indent="0" algn="l" defTabSz="457200" rtl="0" eaLnBrk="1" latinLnBrk="0" hangingPunct="1">
              <a:lnSpc>
                <a:spcPts val="3420"/>
              </a:lnSpc>
              <a:spcBef>
                <a:spcPts val="0"/>
              </a:spcBef>
              <a:buFontTx/>
              <a:buNone/>
              <a:defRPr sz="3200" b="0" kern="1200">
                <a:solidFill>
                  <a:schemeClr val="tx1"/>
                </a:solidFill>
                <a:latin typeface="Arial"/>
                <a:ea typeface="+mn-ea"/>
                <a:cs typeface="Arial"/>
              </a:defRPr>
            </a:lvl1pPr>
            <a:lvl2pPr marL="801688" indent="-344488" algn="l" defTabSz="457200" rtl="0" eaLnBrk="1" latinLnBrk="0" hangingPunct="1">
              <a:spcBef>
                <a:spcPct val="20000"/>
              </a:spcBef>
              <a:buClr>
                <a:srgbClr val="8BBF5B"/>
              </a:buClr>
              <a:buSzPct val="110000"/>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8BBF5B"/>
              </a:buClr>
              <a:buSzPct val="110000"/>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458EAD"/>
                </a:solidFill>
                <a:effectLst/>
              </a:rPr>
              <a:t>Remote Access to Globe-Spanning </a:t>
            </a:r>
            <a:br>
              <a:rPr lang="en-US" dirty="0" smtClean="0">
                <a:solidFill>
                  <a:srgbClr val="458EAD"/>
                </a:solidFill>
                <a:effectLst/>
              </a:rPr>
            </a:br>
            <a:r>
              <a:rPr lang="en-US" dirty="0" smtClean="0">
                <a:solidFill>
                  <a:srgbClr val="458EAD"/>
                </a:solidFill>
                <a:effectLst/>
              </a:rPr>
              <a:t>Mission-Critical IT Networks</a:t>
            </a:r>
          </a:p>
          <a:p>
            <a:pPr marL="9525" lvl="1">
              <a:spcBef>
                <a:spcPts val="600"/>
              </a:spcBef>
            </a:pPr>
            <a:endParaRPr lang="en-US" sz="600" dirty="0" smtClean="0">
              <a:solidFill>
                <a:srgbClr val="000000"/>
              </a:solidFill>
              <a:effectLst/>
            </a:endParaRPr>
          </a:p>
          <a:p>
            <a:pPr marL="635000" lvl="1" indent="-228600">
              <a:spcBef>
                <a:spcPts val="1200"/>
              </a:spcBef>
              <a:buFont typeface="Arial" panose="020B0604020202020204" pitchFamily="34" charset="0"/>
              <a:buChar char="•"/>
            </a:pPr>
            <a:r>
              <a:rPr lang="en-US" sz="2400" dirty="0" smtClean="0">
                <a:effectLst/>
              </a:rPr>
              <a:t>Network </a:t>
            </a:r>
            <a:r>
              <a:rPr lang="en-US" sz="2400" dirty="0">
                <a:effectLst/>
              </a:rPr>
              <a:t>downtime costs </a:t>
            </a:r>
            <a:r>
              <a:rPr lang="en-US" b="1" dirty="0">
                <a:solidFill>
                  <a:srgbClr val="8BBF5B"/>
                </a:solidFill>
                <a:effectLst/>
              </a:rPr>
              <a:t>$$$</a:t>
            </a:r>
          </a:p>
          <a:p>
            <a:pPr marL="635000" lvl="1" indent="-228600">
              <a:spcBef>
                <a:spcPts val="1200"/>
              </a:spcBef>
              <a:buFont typeface="Arial" panose="020B0604020202020204" pitchFamily="34" charset="0"/>
              <a:buChar char="•"/>
            </a:pPr>
            <a:r>
              <a:rPr lang="en-US" sz="2400" dirty="0" smtClean="0">
                <a:effectLst/>
              </a:rPr>
              <a:t>Truck rolls are expensive and time consuming</a:t>
            </a:r>
            <a:endParaRPr lang="en-US" sz="2400" dirty="0">
              <a:effectLst/>
            </a:endParaRPr>
          </a:p>
          <a:p>
            <a:pPr marL="635000" lvl="2">
              <a:spcBef>
                <a:spcPts val="1200"/>
              </a:spcBef>
              <a:buFont typeface="Arial" panose="020B0604020202020204" pitchFamily="34" charset="0"/>
              <a:buChar char="•"/>
            </a:pPr>
            <a:r>
              <a:rPr lang="en-US" dirty="0" smtClean="0">
                <a:effectLst/>
              </a:rPr>
              <a:t>Network management systems may not work </a:t>
            </a:r>
            <a:br>
              <a:rPr lang="en-US" dirty="0" smtClean="0">
                <a:effectLst/>
              </a:rPr>
            </a:br>
            <a:r>
              <a:rPr lang="en-US" dirty="0" smtClean="0">
                <a:effectLst/>
              </a:rPr>
              <a:t>if the network is down</a:t>
            </a:r>
            <a:endParaRPr lang="en-US" dirty="0">
              <a:effectLst/>
            </a:endParaRPr>
          </a:p>
          <a:p>
            <a:pPr marL="635000" lvl="2">
              <a:spcBef>
                <a:spcPts val="1200"/>
              </a:spcBef>
              <a:buFont typeface="Arial" panose="020B0604020202020204" pitchFamily="34" charset="0"/>
              <a:buChar char="•"/>
            </a:pPr>
            <a:r>
              <a:rPr lang="en-US" dirty="0" smtClean="0">
                <a:effectLst/>
              </a:rPr>
              <a:t>Ensuring business continuity if the </a:t>
            </a:r>
            <a:br>
              <a:rPr lang="en-US" dirty="0" smtClean="0">
                <a:effectLst/>
              </a:rPr>
            </a:br>
            <a:r>
              <a:rPr lang="en-US" dirty="0" smtClean="0">
                <a:effectLst/>
              </a:rPr>
              <a:t>network goes down is critical</a:t>
            </a:r>
            <a:endParaRPr lang="en-US" dirty="0">
              <a:effectLst/>
            </a:endParaRPr>
          </a:p>
          <a:p>
            <a:pPr marL="635000" lvl="1" indent="-228600">
              <a:spcBef>
                <a:spcPts val="1200"/>
              </a:spcBef>
              <a:buFont typeface="Arial Rounded MT Bold" pitchFamily="84" charset="0"/>
              <a:buNone/>
            </a:pPr>
            <a:endParaRPr lang="en-US" sz="2400" dirty="0" smtClean="0">
              <a:solidFill>
                <a:srgbClr val="000000"/>
              </a:solidFill>
              <a:effectLst/>
            </a:endParaRPr>
          </a:p>
          <a:p>
            <a:pPr marL="9525" lvl="1" indent="0">
              <a:spcBef>
                <a:spcPts val="1200"/>
              </a:spcBef>
              <a:buFont typeface="Arial Rounded MT Bold" pitchFamily="84" charset="0"/>
              <a:buNone/>
            </a:pPr>
            <a:endParaRPr lang="en-US" sz="2400" dirty="0">
              <a:solidFill>
                <a:srgbClr val="000000"/>
              </a:solidFill>
              <a:effectLst/>
            </a:endParaRPr>
          </a:p>
        </p:txBody>
      </p:sp>
      <p:grpSp>
        <p:nvGrpSpPr>
          <p:cNvPr id="5" name="Group 4"/>
          <p:cNvGrpSpPr/>
          <p:nvPr/>
        </p:nvGrpSpPr>
        <p:grpSpPr>
          <a:xfrm>
            <a:off x="0" y="361951"/>
            <a:ext cx="3657600" cy="781050"/>
            <a:chOff x="1524000" y="1665817"/>
            <a:chExt cx="4933868" cy="745067"/>
          </a:xfrm>
        </p:grpSpPr>
        <p:sp>
          <p:nvSpPr>
            <p:cNvPr id="6" name="Rectangle 5"/>
            <p:cNvSpPr/>
            <p:nvPr/>
          </p:nvSpPr>
          <p:spPr>
            <a:xfrm>
              <a:off x="1524000" y="1665817"/>
              <a:ext cx="4933868" cy="745067"/>
            </a:xfrm>
            <a:prstGeom prst="rect">
              <a:avLst/>
            </a:prstGeom>
            <a:solidFill>
              <a:srgbClr val="F7C63A">
                <a:alpha val="95000"/>
              </a:srgb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7" name="TextBox 6"/>
            <p:cNvSpPr txBox="1"/>
            <p:nvPr/>
          </p:nvSpPr>
          <p:spPr>
            <a:xfrm>
              <a:off x="1921295" y="1733549"/>
              <a:ext cx="4536573" cy="609600"/>
            </a:xfrm>
            <a:prstGeom prst="rect">
              <a:avLst/>
            </a:prstGeom>
            <a:noFill/>
          </p:spPr>
          <p:txBody>
            <a:bodyPr wrap="none" lIns="0" tIns="0" rIns="0" bIns="0" rtlCol="0" anchor="ctr">
              <a:noAutofit/>
            </a:bodyPr>
            <a:lstStyle/>
            <a:p>
              <a:pPr>
                <a:lnSpc>
                  <a:spcPct val="80000"/>
                </a:lnSpc>
              </a:pPr>
              <a:r>
                <a:rPr lang="en-US" sz="4000" dirty="0" smtClean="0">
                  <a:solidFill>
                    <a:schemeClr val="bg1"/>
                  </a:solidFill>
                  <a:effectLst>
                    <a:outerShdw blurRad="50800" dist="38100" dir="2700000" algn="tl" rotWithShape="0">
                      <a:prstClr val="black"/>
                    </a:outerShdw>
                  </a:effectLst>
                  <a:latin typeface="Arial"/>
                  <a:cs typeface="Arial"/>
                </a:rPr>
                <a:t>The Problem:</a:t>
              </a:r>
              <a:endParaRPr lang="en-US" sz="4000" dirty="0">
                <a:solidFill>
                  <a:schemeClr val="bg1"/>
                </a:solidFill>
                <a:effectLst>
                  <a:outerShdw blurRad="50800" dist="38100" dir="2700000" algn="tl" rotWithShape="0">
                    <a:prstClr val="black"/>
                  </a:outerShdw>
                </a:effectLst>
                <a:latin typeface="Arial"/>
                <a:cs typeface="Arial"/>
              </a:endParaRPr>
            </a:p>
          </p:txBody>
        </p:sp>
      </p:grpSp>
      <p:sp>
        <p:nvSpPr>
          <p:cNvPr id="11" name="Slide Number Placeholder 10"/>
          <p:cNvSpPr>
            <a:spLocks noGrp="1"/>
          </p:cNvSpPr>
          <p:nvPr>
            <p:ph type="sldNum" sz="quarter" idx="12"/>
          </p:nvPr>
        </p:nvSpPr>
        <p:spPr/>
        <p:txBody>
          <a:bodyPr/>
          <a:lstStyle/>
          <a:p>
            <a:fld id="{48A8B6A7-1A7B-407B-A417-BC6F0698E06F}" type="slidenum">
              <a:rPr lang="en-US" smtClean="0"/>
              <a:pPr/>
              <a:t>2</a:t>
            </a:fld>
            <a:endParaRPr lang="en-US" dirty="0"/>
          </a:p>
        </p:txBody>
      </p:sp>
    </p:spTree>
    <p:extLst>
      <p:ext uri="{BB962C8B-B14F-4D97-AF65-F5344CB8AC3E}">
        <p14:creationId xmlns:p14="http://schemas.microsoft.com/office/powerpoint/2010/main" val="222349963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331788" y="1409700"/>
            <a:ext cx="8534400" cy="2400300"/>
          </a:xfrm>
          <a:prstGeom prst="rect">
            <a:avLst/>
          </a:prstGeom>
        </p:spPr>
        <p:txBody>
          <a:bodyPr vert="horz" lIns="0" tIns="45720" rIns="0" bIns="45720" rtlCol="0" anchor="t">
            <a:noAutofit/>
          </a:bodyPr>
          <a:lstStyle>
            <a:lvl1pPr marL="0" indent="0" algn="l" defTabSz="457200" rtl="0" eaLnBrk="1" latinLnBrk="0" hangingPunct="1">
              <a:lnSpc>
                <a:spcPts val="3420"/>
              </a:lnSpc>
              <a:spcBef>
                <a:spcPts val="0"/>
              </a:spcBef>
              <a:buFontTx/>
              <a:buNone/>
              <a:defRPr sz="3200" b="0" kern="1200">
                <a:solidFill>
                  <a:schemeClr val="tx1"/>
                </a:solidFill>
                <a:latin typeface="Arial"/>
                <a:ea typeface="+mn-ea"/>
                <a:cs typeface="Arial"/>
              </a:defRPr>
            </a:lvl1pPr>
            <a:lvl2pPr marL="801688" indent="-344488" algn="l" defTabSz="457200" rtl="0" eaLnBrk="1" latinLnBrk="0" hangingPunct="1">
              <a:spcBef>
                <a:spcPct val="20000"/>
              </a:spcBef>
              <a:buClr>
                <a:srgbClr val="8BBF5B"/>
              </a:buClr>
              <a:buSzPct val="110000"/>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8BBF5B"/>
              </a:buClr>
              <a:buSzPct val="110000"/>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3000" dirty="0" smtClean="0">
                <a:solidFill>
                  <a:srgbClr val="458EAD"/>
                </a:solidFill>
                <a:effectLst/>
                <a:cs typeface="Arial" charset="0"/>
              </a:rPr>
              <a:t>Console servers provide access to failed devices through an Out-Of-Band (OOB) connection for troubleshooting and power cycling.</a:t>
            </a:r>
          </a:p>
        </p:txBody>
      </p:sp>
      <p:grpSp>
        <p:nvGrpSpPr>
          <p:cNvPr id="6" name="Group 5"/>
          <p:cNvGrpSpPr/>
          <p:nvPr/>
        </p:nvGrpSpPr>
        <p:grpSpPr>
          <a:xfrm>
            <a:off x="152400" y="3124200"/>
            <a:ext cx="8839200" cy="3005554"/>
            <a:chOff x="152400" y="3124200"/>
            <a:chExt cx="8839200" cy="3005554"/>
          </a:xfrm>
        </p:grpSpPr>
        <p:sp>
          <p:nvSpPr>
            <p:cNvPr id="12" name="TextBox 11"/>
            <p:cNvSpPr txBox="1"/>
            <p:nvPr/>
          </p:nvSpPr>
          <p:spPr>
            <a:xfrm>
              <a:off x="152400" y="3791080"/>
              <a:ext cx="2362199" cy="1692771"/>
            </a:xfrm>
            <a:prstGeom prst="rect">
              <a:avLst/>
            </a:prstGeom>
            <a:noFill/>
          </p:spPr>
          <p:txBody>
            <a:bodyPr wrap="square" rtlCol="0">
              <a:spAutoFit/>
            </a:bodyPr>
            <a:lstStyle/>
            <a:p>
              <a:pPr algn="l"/>
              <a:r>
                <a:rPr lang="en-US" sz="1800" b="1" dirty="0" smtClean="0">
                  <a:effectLst/>
                  <a:ea typeface="+mn-ea"/>
                  <a:cs typeface="Arial" charset="0"/>
                </a:rPr>
                <a:t>Serial ports for communication to:</a:t>
              </a:r>
            </a:p>
            <a:p>
              <a:pPr algn="l"/>
              <a:endParaRPr lang="en-US" sz="1200" b="1" dirty="0" smtClean="0">
                <a:effectLst/>
                <a:ea typeface="+mn-ea"/>
                <a:cs typeface="Arial" charset="0"/>
              </a:endParaRPr>
            </a:p>
            <a:p>
              <a:pPr marL="292100" indent="-177800" algn="l">
                <a:buClr>
                  <a:srgbClr val="92D050"/>
                </a:buClr>
                <a:buFont typeface="Arial" pitchFamily="34" charset="0"/>
                <a:buChar char="•"/>
              </a:pPr>
              <a:r>
                <a:rPr lang="en-US" sz="1800" dirty="0" smtClean="0">
                  <a:effectLst/>
                  <a:ea typeface="+mn-ea"/>
                  <a:cs typeface="Arial" charset="0"/>
                </a:rPr>
                <a:t>Router</a:t>
              </a:r>
            </a:p>
            <a:p>
              <a:pPr marL="292100" indent="-177800" algn="l">
                <a:buClr>
                  <a:srgbClr val="92D050"/>
                </a:buClr>
                <a:buFont typeface="Arial" pitchFamily="34" charset="0"/>
                <a:buChar char="•"/>
              </a:pPr>
              <a:r>
                <a:rPr lang="en-US" sz="1800" dirty="0" smtClean="0">
                  <a:effectLst/>
                  <a:ea typeface="+mn-ea"/>
                  <a:cs typeface="Arial" charset="0"/>
                </a:rPr>
                <a:t>Firewall</a:t>
              </a:r>
            </a:p>
            <a:p>
              <a:pPr marL="292100" indent="-177800" algn="l">
                <a:buClr>
                  <a:srgbClr val="92D050"/>
                </a:buClr>
                <a:buFont typeface="Arial" pitchFamily="34" charset="0"/>
                <a:buChar char="•"/>
              </a:pPr>
              <a:r>
                <a:rPr lang="en-US" sz="1800" dirty="0" smtClean="0">
                  <a:effectLst/>
                  <a:ea typeface="+mn-ea"/>
                  <a:cs typeface="Arial" charset="0"/>
                </a:rPr>
                <a:t>Switch</a:t>
              </a:r>
            </a:p>
          </p:txBody>
        </p:sp>
        <p:cxnSp>
          <p:nvCxnSpPr>
            <p:cNvPr id="9" name="Elbow Connector 8"/>
            <p:cNvCxnSpPr/>
            <p:nvPr/>
          </p:nvCxnSpPr>
          <p:spPr>
            <a:xfrm>
              <a:off x="2057400" y="3810000"/>
              <a:ext cx="987552" cy="1024128"/>
            </a:xfrm>
            <a:prstGeom prst="bentConnector3">
              <a:avLst>
                <a:gd name="adj1" fmla="val 52956"/>
              </a:avLst>
            </a:prstGeom>
            <a:noFill/>
            <a:ln w="28575" cap="flat" cmpd="sng" algn="ctr">
              <a:solidFill>
                <a:srgbClr val="005477"/>
              </a:solidFill>
              <a:prstDash val="solid"/>
              <a:tailEnd type="arrow"/>
            </a:ln>
            <a:effectLst/>
          </p:spPr>
        </p:cxnSp>
        <p:pic>
          <p:nvPicPr>
            <p:cNvPr id="10" name="Picture 9" descr="LES1116A_PC.png"/>
            <p:cNvPicPr>
              <a:picLocks noChangeAspect="1"/>
            </p:cNvPicPr>
            <p:nvPr/>
          </p:nvPicPr>
          <p:blipFill>
            <a:blip r:embed="rId3" cstate="print"/>
            <a:stretch>
              <a:fillRect/>
            </a:stretch>
          </p:blipFill>
          <p:spPr>
            <a:xfrm>
              <a:off x="2743200" y="3124200"/>
              <a:ext cx="5902484" cy="2161912"/>
            </a:xfrm>
            <a:prstGeom prst="rect">
              <a:avLst/>
            </a:prstGeom>
          </p:spPr>
        </p:pic>
        <p:cxnSp>
          <p:nvCxnSpPr>
            <p:cNvPr id="11" name="Elbow Connector 10"/>
            <p:cNvCxnSpPr/>
            <p:nvPr/>
          </p:nvCxnSpPr>
          <p:spPr>
            <a:xfrm flipV="1">
              <a:off x="2133600" y="4835716"/>
              <a:ext cx="914400" cy="912812"/>
            </a:xfrm>
            <a:prstGeom prst="bentConnector3">
              <a:avLst>
                <a:gd name="adj1" fmla="val 50000"/>
              </a:avLst>
            </a:prstGeom>
            <a:noFill/>
            <a:ln w="28575" cap="flat" cmpd="sng" algn="ctr">
              <a:solidFill>
                <a:srgbClr val="005477"/>
              </a:solidFill>
              <a:prstDash val="solid"/>
              <a:tailEnd type="arrow"/>
            </a:ln>
            <a:effectLst/>
          </p:spPr>
        </p:cxnSp>
        <p:cxnSp>
          <p:nvCxnSpPr>
            <p:cNvPr id="13" name="Elbow Connector 12"/>
            <p:cNvCxnSpPr/>
            <p:nvPr/>
          </p:nvCxnSpPr>
          <p:spPr>
            <a:xfrm flipV="1">
              <a:off x="7924800" y="4724400"/>
              <a:ext cx="0" cy="533400"/>
            </a:xfrm>
            <a:prstGeom prst="straightConnector1">
              <a:avLst/>
            </a:prstGeom>
            <a:noFill/>
            <a:ln w="28575" cap="flat" cmpd="sng" algn="ctr">
              <a:solidFill>
                <a:srgbClr val="005477"/>
              </a:solidFill>
              <a:prstDash val="solid"/>
              <a:tailEnd type="arrow"/>
            </a:ln>
            <a:effectLst/>
          </p:spPr>
        </p:cxnSp>
        <p:sp>
          <p:nvSpPr>
            <p:cNvPr id="14" name="TextBox 13"/>
            <p:cNvSpPr txBox="1"/>
            <p:nvPr/>
          </p:nvSpPr>
          <p:spPr>
            <a:xfrm>
              <a:off x="6297612" y="5206424"/>
              <a:ext cx="2693988" cy="923330"/>
            </a:xfrm>
            <a:prstGeom prst="rect">
              <a:avLst/>
            </a:prstGeom>
            <a:noFill/>
          </p:spPr>
          <p:txBody>
            <a:bodyPr wrap="square" rtlCol="0">
              <a:spAutoFit/>
            </a:bodyPr>
            <a:lstStyle/>
            <a:p>
              <a:pPr algn="ctr"/>
              <a:r>
                <a:rPr lang="en-US" sz="1800" b="1" dirty="0" smtClean="0">
                  <a:solidFill>
                    <a:srgbClr val="FF0000"/>
                  </a:solidFill>
                  <a:effectLst/>
                  <a:cs typeface="Arial" charset="0"/>
                </a:rPr>
                <a:t>Primary WAN link</a:t>
              </a:r>
            </a:p>
            <a:p>
              <a:pPr algn="ctr"/>
              <a:r>
                <a:rPr lang="en-US" sz="1800" b="1" dirty="0">
                  <a:solidFill>
                    <a:srgbClr val="FF0000"/>
                  </a:solidFill>
                  <a:effectLst/>
                  <a:cs typeface="Arial" charset="0"/>
                </a:rPr>
                <a:t>f</a:t>
              </a:r>
              <a:r>
                <a:rPr lang="en-US" sz="1800" b="1" dirty="0" smtClean="0">
                  <a:solidFill>
                    <a:srgbClr val="FF0000"/>
                  </a:solidFill>
                  <a:effectLst/>
                  <a:cs typeface="Arial" charset="0"/>
                </a:rPr>
                <a:t>or remote administration</a:t>
              </a:r>
              <a:endParaRPr lang="en-US" sz="1800" b="1" dirty="0">
                <a:solidFill>
                  <a:srgbClr val="FF0000"/>
                </a:solidFill>
                <a:effectLst/>
                <a:cs typeface="Arial" charset="0"/>
              </a:endParaRPr>
            </a:p>
          </p:txBody>
        </p:sp>
        <p:sp>
          <p:nvSpPr>
            <p:cNvPr id="17" name="Rectangle 16"/>
            <p:cNvSpPr/>
            <p:nvPr/>
          </p:nvSpPr>
          <p:spPr>
            <a:xfrm>
              <a:off x="1181100" y="4495800"/>
              <a:ext cx="1333500" cy="1200329"/>
            </a:xfrm>
            <a:prstGeom prst="rect">
              <a:avLst/>
            </a:prstGeom>
          </p:spPr>
          <p:txBody>
            <a:bodyPr wrap="square">
              <a:spAutoFit/>
            </a:bodyPr>
            <a:lstStyle/>
            <a:p>
              <a:pPr marL="406400" lvl="1" indent="-177800" algn="l">
                <a:buClr>
                  <a:srgbClr val="92D050"/>
                </a:buClr>
                <a:buFont typeface="Arial" pitchFamily="34" charset="0"/>
                <a:buChar char="•"/>
              </a:pPr>
              <a:r>
                <a:rPr lang="en-US" sz="1800" dirty="0">
                  <a:solidFill>
                    <a:prstClr val="black"/>
                  </a:solidFill>
                  <a:effectLst/>
                  <a:ea typeface="ＭＳ Ｐゴシック"/>
                  <a:cs typeface="Arial" charset="0"/>
                </a:rPr>
                <a:t>Server</a:t>
              </a:r>
            </a:p>
            <a:p>
              <a:pPr marL="406400" lvl="1" indent="-177800" algn="l">
                <a:buClr>
                  <a:srgbClr val="92D050"/>
                </a:buClr>
                <a:buFont typeface="Arial" pitchFamily="34" charset="0"/>
                <a:buChar char="•"/>
              </a:pPr>
              <a:r>
                <a:rPr lang="en-US" sz="1800" dirty="0">
                  <a:solidFill>
                    <a:prstClr val="black"/>
                  </a:solidFill>
                  <a:effectLst/>
                  <a:ea typeface="ＭＳ Ｐゴシック"/>
                  <a:cs typeface="Arial" charset="0"/>
                </a:rPr>
                <a:t>PBX</a:t>
              </a:r>
            </a:p>
            <a:p>
              <a:pPr marL="406400" lvl="1" indent="-177800" algn="l">
                <a:buClr>
                  <a:srgbClr val="92D050"/>
                </a:buClr>
                <a:buFont typeface="Arial" pitchFamily="34" charset="0"/>
                <a:buChar char="•"/>
              </a:pPr>
              <a:r>
                <a:rPr lang="en-US" sz="1800" dirty="0">
                  <a:solidFill>
                    <a:prstClr val="black"/>
                  </a:solidFill>
                  <a:effectLst/>
                  <a:ea typeface="ＭＳ Ｐゴシック"/>
                  <a:cs typeface="Arial" charset="0"/>
                </a:rPr>
                <a:t>UPS </a:t>
              </a:r>
            </a:p>
            <a:p>
              <a:pPr marL="406400" lvl="1" indent="-177800" algn="l">
                <a:buClr>
                  <a:srgbClr val="92D050"/>
                </a:buClr>
                <a:buFont typeface="Arial" pitchFamily="34" charset="0"/>
                <a:buChar char="•"/>
              </a:pPr>
              <a:r>
                <a:rPr lang="en-US" sz="1800" dirty="0">
                  <a:solidFill>
                    <a:prstClr val="black"/>
                  </a:solidFill>
                  <a:effectLst/>
                  <a:ea typeface="ＭＳ Ｐゴシック"/>
                  <a:cs typeface="Arial" charset="0"/>
                </a:rPr>
                <a:t>PDU</a:t>
              </a:r>
            </a:p>
          </p:txBody>
        </p:sp>
      </p:grpSp>
      <p:grpSp>
        <p:nvGrpSpPr>
          <p:cNvPr id="16" name="Group 15"/>
          <p:cNvGrpSpPr/>
          <p:nvPr/>
        </p:nvGrpSpPr>
        <p:grpSpPr>
          <a:xfrm>
            <a:off x="0" y="361951"/>
            <a:ext cx="7543800" cy="781050"/>
            <a:chOff x="1524000" y="1665817"/>
            <a:chExt cx="10176103" cy="745067"/>
          </a:xfrm>
        </p:grpSpPr>
        <p:sp>
          <p:nvSpPr>
            <p:cNvPr id="18" name="Rectangle 17"/>
            <p:cNvSpPr/>
            <p:nvPr/>
          </p:nvSpPr>
          <p:spPr>
            <a:xfrm>
              <a:off x="1524000" y="1665817"/>
              <a:ext cx="10176103" cy="745067"/>
            </a:xfrm>
            <a:prstGeom prst="rect">
              <a:avLst/>
            </a:prstGeom>
            <a:solidFill>
              <a:srgbClr val="F7C63A">
                <a:alpha val="95000"/>
              </a:srgb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19" name="TextBox 18"/>
            <p:cNvSpPr txBox="1"/>
            <p:nvPr/>
          </p:nvSpPr>
          <p:spPr>
            <a:xfrm>
              <a:off x="1921295" y="1733549"/>
              <a:ext cx="9676019" cy="609600"/>
            </a:xfrm>
            <a:prstGeom prst="rect">
              <a:avLst/>
            </a:prstGeom>
            <a:noFill/>
          </p:spPr>
          <p:txBody>
            <a:bodyPr wrap="none" lIns="0" tIns="0" rIns="0" bIns="0" rtlCol="0" anchor="ctr">
              <a:noAutofit/>
            </a:bodyPr>
            <a:lstStyle/>
            <a:p>
              <a:pPr>
                <a:lnSpc>
                  <a:spcPct val="80000"/>
                </a:lnSpc>
              </a:pPr>
              <a:r>
                <a:rPr lang="en-US" sz="4000" dirty="0" smtClean="0">
                  <a:solidFill>
                    <a:schemeClr val="bg1"/>
                  </a:solidFill>
                  <a:effectLst>
                    <a:outerShdw blurRad="50800" dist="38100" dir="2700000" algn="tl" rotWithShape="0">
                      <a:prstClr val="black"/>
                    </a:outerShdw>
                  </a:effectLst>
                  <a:latin typeface="Arial"/>
                  <a:cs typeface="Arial"/>
                </a:rPr>
                <a:t>The Solution: Console Servers</a:t>
              </a:r>
              <a:endParaRPr lang="en-US" sz="4000" dirty="0">
                <a:solidFill>
                  <a:schemeClr val="bg1"/>
                </a:solidFill>
                <a:effectLst>
                  <a:outerShdw blurRad="50800" dist="38100" dir="2700000" algn="tl" rotWithShape="0">
                    <a:prstClr val="black"/>
                  </a:outerShdw>
                </a:effectLst>
                <a:latin typeface="Arial"/>
                <a:cs typeface="Arial"/>
              </a:endParaRPr>
            </a:p>
          </p:txBody>
        </p:sp>
      </p:grpSp>
      <p:sp>
        <p:nvSpPr>
          <p:cNvPr id="5" name="Slide Number Placeholder 4"/>
          <p:cNvSpPr>
            <a:spLocks noGrp="1"/>
          </p:cNvSpPr>
          <p:nvPr>
            <p:ph type="sldNum" sz="quarter" idx="12"/>
          </p:nvPr>
        </p:nvSpPr>
        <p:spPr/>
        <p:txBody>
          <a:bodyPr/>
          <a:lstStyle/>
          <a:p>
            <a:fld id="{48A8B6A7-1A7B-407B-A417-BC6F0698E06F}" type="slidenum">
              <a:rPr lang="en-US" smtClean="0"/>
              <a:pPr/>
              <a:t>3</a:t>
            </a:fld>
            <a:endParaRPr lang="en-US" dirty="0"/>
          </a:p>
        </p:txBody>
      </p:sp>
    </p:spTree>
    <p:extLst>
      <p:ext uri="{BB962C8B-B14F-4D97-AF65-F5344CB8AC3E}">
        <p14:creationId xmlns:p14="http://schemas.microsoft.com/office/powerpoint/2010/main" val="307427362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331788" y="1447800"/>
            <a:ext cx="8534400" cy="3276600"/>
          </a:xfrm>
          <a:prstGeom prst="rect">
            <a:avLst/>
          </a:prstGeom>
        </p:spPr>
        <p:txBody>
          <a:bodyPr vert="horz" lIns="0" tIns="45720" rIns="0" bIns="45720" rtlCol="0">
            <a:noAutofit/>
          </a:bodyPr>
          <a:lstStyle>
            <a:lvl1pPr marL="0" indent="0" algn="l" defTabSz="457200" rtl="0" eaLnBrk="1" latinLnBrk="0" hangingPunct="1">
              <a:lnSpc>
                <a:spcPts val="3420"/>
              </a:lnSpc>
              <a:spcBef>
                <a:spcPts val="0"/>
              </a:spcBef>
              <a:buFontTx/>
              <a:buNone/>
              <a:defRPr sz="3200" b="0" kern="1200">
                <a:solidFill>
                  <a:schemeClr val="tx1"/>
                </a:solidFill>
                <a:latin typeface="Arial"/>
                <a:ea typeface="+mn-ea"/>
                <a:cs typeface="Arial"/>
              </a:defRPr>
            </a:lvl1pPr>
            <a:lvl2pPr marL="801688" indent="-344488" algn="l" defTabSz="457200" rtl="0" eaLnBrk="1" latinLnBrk="0" hangingPunct="1">
              <a:spcBef>
                <a:spcPct val="20000"/>
              </a:spcBef>
              <a:buClr>
                <a:srgbClr val="8BBF5B"/>
              </a:buClr>
              <a:buSzPct val="110000"/>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8BBF5B"/>
              </a:buClr>
              <a:buSzPct val="110000"/>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5000" lvl="2">
              <a:spcBef>
                <a:spcPts val="1128"/>
              </a:spcBef>
            </a:pPr>
            <a:r>
              <a:rPr lang="en-US" sz="2200" dirty="0" smtClean="0">
                <a:effectLst/>
              </a:rPr>
              <a:t>Most </a:t>
            </a:r>
            <a:r>
              <a:rPr lang="en-US" sz="2200" dirty="0">
                <a:effectLst/>
              </a:rPr>
              <a:t>IT equipment has a management interface </a:t>
            </a:r>
            <a:br>
              <a:rPr lang="en-US" sz="2200" dirty="0">
                <a:effectLst/>
              </a:rPr>
            </a:br>
            <a:r>
              <a:rPr lang="en-US" sz="2200" dirty="0">
                <a:effectLst/>
              </a:rPr>
              <a:t>for out-of-band management.</a:t>
            </a:r>
          </a:p>
          <a:p>
            <a:pPr marL="635000" lvl="2">
              <a:spcBef>
                <a:spcPts val="1128"/>
              </a:spcBef>
            </a:pPr>
            <a:r>
              <a:rPr lang="en-US" sz="2200" dirty="0">
                <a:effectLst/>
              </a:rPr>
              <a:t>Management is usually through an RS-232 serial console port.</a:t>
            </a:r>
          </a:p>
          <a:p>
            <a:pPr marL="635000" lvl="2">
              <a:spcBef>
                <a:spcPts val="1128"/>
              </a:spcBef>
            </a:pPr>
            <a:r>
              <a:rPr lang="en-US" sz="2200" dirty="0">
                <a:effectLst/>
              </a:rPr>
              <a:t>RS-232 port provides direct access to the configuration </a:t>
            </a:r>
            <a:r>
              <a:rPr lang="en-US" sz="2200" dirty="0" smtClean="0">
                <a:effectLst/>
              </a:rPr>
              <a:t/>
            </a:r>
            <a:br>
              <a:rPr lang="en-US" sz="2200" dirty="0" smtClean="0">
                <a:effectLst/>
              </a:rPr>
            </a:br>
            <a:r>
              <a:rPr lang="en-US" sz="2200" dirty="0" smtClean="0">
                <a:effectLst/>
              </a:rPr>
              <a:t>and </a:t>
            </a:r>
            <a:r>
              <a:rPr lang="en-US" sz="2200" dirty="0">
                <a:effectLst/>
              </a:rPr>
              <a:t>management CLI.</a:t>
            </a:r>
          </a:p>
          <a:p>
            <a:pPr marL="635000" lvl="2">
              <a:spcBef>
                <a:spcPts val="1128"/>
              </a:spcBef>
            </a:pPr>
            <a:r>
              <a:rPr lang="en-US" sz="2200" dirty="0">
                <a:effectLst/>
              </a:rPr>
              <a:t>Devices include routers, switches, firewalls, </a:t>
            </a:r>
            <a:br>
              <a:rPr lang="en-US" sz="2200" dirty="0">
                <a:effectLst/>
              </a:rPr>
            </a:br>
            <a:r>
              <a:rPr lang="en-US" sz="2200" dirty="0">
                <a:effectLst/>
              </a:rPr>
              <a:t>load balancers, and IP PBX systems.</a:t>
            </a:r>
            <a:br>
              <a:rPr lang="en-US" sz="2200" dirty="0">
                <a:effectLst/>
              </a:rPr>
            </a:br>
            <a:endParaRPr lang="en-US" sz="2200" dirty="0">
              <a:effectLst/>
            </a:endParaRPr>
          </a:p>
        </p:txBody>
      </p:sp>
      <p:sp>
        <p:nvSpPr>
          <p:cNvPr id="17412" name="Slide Number Placeholder 5"/>
          <p:cNvSpPr>
            <a:spLocks noGrp="1"/>
          </p:cNvSpPr>
          <p:nvPr>
            <p:ph type="sldNum" sz="quarter" idx="12"/>
          </p:nvPr>
        </p:nvSpPr>
        <p:spPr>
          <a:prstGeom prst="rect">
            <a:avLst/>
          </a:prstGeom>
          <a:noFill/>
        </p:spPr>
        <p:txBody>
          <a:bodyPr/>
          <a:lstStyle/>
          <a:p>
            <a:fld id="{434BFF88-8EB9-437C-95EA-808F9C911997}" type="slidenum">
              <a:rPr lang="en-US" smtClean="0">
                <a:latin typeface="Arial" pitchFamily="84" charset="0"/>
                <a:ea typeface="ＭＳ Ｐゴシック" pitchFamily="84" charset="-128"/>
                <a:cs typeface="ＭＳ Ｐゴシック" pitchFamily="84" charset="-128"/>
              </a:rPr>
              <a:pPr/>
              <a:t>4</a:t>
            </a:fld>
            <a:endParaRPr lang="en-US" smtClean="0">
              <a:latin typeface="Arial" pitchFamily="84" charset="0"/>
              <a:ea typeface="ＭＳ Ｐゴシック" pitchFamily="84" charset="-128"/>
              <a:cs typeface="ＭＳ Ｐゴシック" pitchFamily="84" charset="-128"/>
            </a:endParaRPr>
          </a:p>
        </p:txBody>
      </p:sp>
      <p:pic>
        <p:nvPicPr>
          <p:cNvPr id="9" name="Picture 4" descr="console port.jpg"/>
          <p:cNvPicPr>
            <a:picLocks noChangeAspect="1" noChangeArrowheads="1"/>
          </p:cNvPicPr>
          <p:nvPr/>
        </p:nvPicPr>
        <p:blipFill>
          <a:blip r:embed="rId3">
            <a:extLst/>
          </a:blip>
          <a:srcRect/>
          <a:stretch>
            <a:fillRect/>
          </a:stretch>
        </p:blipFill>
        <p:spPr bwMode="auto">
          <a:xfrm>
            <a:off x="3124200" y="4707353"/>
            <a:ext cx="3469109" cy="1838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Rectangular Callout 9"/>
          <p:cNvSpPr/>
          <p:nvPr/>
        </p:nvSpPr>
        <p:spPr>
          <a:xfrm>
            <a:off x="5715000" y="4267200"/>
            <a:ext cx="3048000" cy="685800"/>
          </a:xfrm>
          <a:prstGeom prst="wedgeRectCallout">
            <a:avLst>
              <a:gd name="adj1" fmla="val -91321"/>
              <a:gd name="adj2" fmla="val 115088"/>
            </a:avLst>
          </a:prstGeom>
          <a:solidFill>
            <a:srgbClr val="6FB13E"/>
          </a:solidFill>
          <a:ln>
            <a:noFill/>
          </a:ln>
          <a:effectLst>
            <a:outerShdw blurRad="50800" dist="38100" dir="2700000" algn="tl" rotWithShape="0">
              <a:prstClr val="black">
                <a:alpha val="40000"/>
              </a:prst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effectLst>
                  <a:outerShdw blurRad="38100" dist="38100" dir="2700000" algn="tl">
                    <a:srgbClr val="000000">
                      <a:alpha val="43137"/>
                    </a:srgbClr>
                  </a:outerShdw>
                </a:effectLst>
              </a:rPr>
              <a:t>RS-232 </a:t>
            </a:r>
            <a:r>
              <a:rPr lang="en-US" sz="2400" b="1" dirty="0">
                <a:effectLst>
                  <a:outerShdw blurRad="38100" dist="38100" dir="2700000" algn="tl">
                    <a:srgbClr val="000000">
                      <a:alpha val="43137"/>
                    </a:srgbClr>
                  </a:outerShdw>
                </a:effectLst>
              </a:rPr>
              <a:t>Console Port</a:t>
            </a:r>
          </a:p>
        </p:txBody>
      </p:sp>
      <p:grpSp>
        <p:nvGrpSpPr>
          <p:cNvPr id="12" name="Group 11"/>
          <p:cNvGrpSpPr/>
          <p:nvPr/>
        </p:nvGrpSpPr>
        <p:grpSpPr>
          <a:xfrm>
            <a:off x="0" y="361951"/>
            <a:ext cx="6858000" cy="781050"/>
            <a:chOff x="1524000" y="1665817"/>
            <a:chExt cx="9251003" cy="745067"/>
          </a:xfrm>
        </p:grpSpPr>
        <p:sp>
          <p:nvSpPr>
            <p:cNvPr id="13" name="Rectangle 12"/>
            <p:cNvSpPr/>
            <p:nvPr/>
          </p:nvSpPr>
          <p:spPr>
            <a:xfrm>
              <a:off x="1524000" y="1665817"/>
              <a:ext cx="9251003" cy="745067"/>
            </a:xfrm>
            <a:prstGeom prst="rect">
              <a:avLst/>
            </a:prstGeom>
            <a:solidFill>
              <a:srgbClr val="F7C63A">
                <a:alpha val="95000"/>
              </a:srgb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14" name="TextBox 13"/>
            <p:cNvSpPr txBox="1"/>
            <p:nvPr/>
          </p:nvSpPr>
          <p:spPr>
            <a:xfrm>
              <a:off x="1921295" y="1733549"/>
              <a:ext cx="8853707" cy="609600"/>
            </a:xfrm>
            <a:prstGeom prst="rect">
              <a:avLst/>
            </a:prstGeom>
            <a:noFill/>
          </p:spPr>
          <p:txBody>
            <a:bodyPr wrap="none" lIns="0" tIns="0" rIns="0" bIns="0" rtlCol="0" anchor="ctr">
              <a:noAutofit/>
            </a:bodyPr>
            <a:lstStyle/>
            <a:p>
              <a:pPr>
                <a:lnSpc>
                  <a:spcPct val="80000"/>
                </a:lnSpc>
              </a:pPr>
              <a:r>
                <a:rPr lang="en-US" sz="4000" dirty="0" smtClean="0">
                  <a:solidFill>
                    <a:schemeClr val="bg1"/>
                  </a:solidFill>
                  <a:effectLst>
                    <a:outerShdw blurRad="50800" dist="38100" dir="2700000" algn="tl" rotWithShape="0">
                      <a:prstClr val="black"/>
                    </a:outerShdw>
                  </a:effectLst>
                  <a:latin typeface="Arial"/>
                  <a:cs typeface="Arial"/>
                </a:rPr>
                <a:t>How Console Servers Work</a:t>
              </a:r>
              <a:endParaRPr lang="en-US" sz="4000" dirty="0">
                <a:solidFill>
                  <a:schemeClr val="bg1"/>
                </a:solidFill>
                <a:effectLst>
                  <a:outerShdw blurRad="50800" dist="38100" dir="2700000" algn="tl" rotWithShape="0">
                    <a:prstClr val="black"/>
                  </a:outerShdw>
                </a:effectLst>
                <a:latin typeface="Arial"/>
                <a:cs typeface="Arial"/>
              </a:endParaRPr>
            </a:p>
          </p:txBody>
        </p:sp>
      </p:grpSp>
    </p:spTree>
    <p:extLst>
      <p:ext uri="{BB962C8B-B14F-4D97-AF65-F5344CB8AC3E}">
        <p14:creationId xmlns:p14="http://schemas.microsoft.com/office/powerpoint/2010/main" val="32176594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28600" y="2590800"/>
            <a:ext cx="8845862" cy="3581400"/>
            <a:chOff x="228600" y="2362199"/>
            <a:chExt cx="8845862" cy="3581400"/>
          </a:xfrm>
        </p:grpSpPr>
        <p:grpSp>
          <p:nvGrpSpPr>
            <p:cNvPr id="5" name="Group 4"/>
            <p:cNvGrpSpPr/>
            <p:nvPr/>
          </p:nvGrpSpPr>
          <p:grpSpPr>
            <a:xfrm>
              <a:off x="228600" y="2362199"/>
              <a:ext cx="8845862" cy="3581400"/>
              <a:chOff x="-1169825" y="4917704"/>
              <a:chExt cx="9144000" cy="3292475"/>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825" y="4917704"/>
                <a:ext cx="9144000" cy="3292475"/>
              </a:xfrm>
              <a:prstGeom prst="rect">
                <a:avLst/>
              </a:prstGeom>
              <a:ln>
                <a:noFill/>
              </a:ln>
              <a:effectLst/>
            </p:spPr>
          </p:pic>
          <p:sp>
            <p:nvSpPr>
              <p:cNvPr id="20" name="TextBox 19"/>
              <p:cNvSpPr txBox="1">
                <a:spLocks noChangeArrowheads="1"/>
              </p:cNvSpPr>
              <p:nvPr/>
            </p:nvSpPr>
            <p:spPr bwMode="auto">
              <a:xfrm>
                <a:off x="3713805" y="4917704"/>
                <a:ext cx="3623338" cy="763957"/>
              </a:xfrm>
              <a:prstGeom prst="rect">
                <a:avLst/>
              </a:prstGeom>
              <a:noFill/>
              <a:ln w="9525">
                <a:noFill/>
                <a:miter lim="800000"/>
                <a:headEnd/>
                <a:tailEnd/>
              </a:ln>
            </p:spPr>
            <p:txBody>
              <a:bodyPr wrap="square">
                <a:spAutoFit/>
              </a:bodyPr>
              <a:lstStyle/>
              <a:p>
                <a:pPr algn="l"/>
                <a:r>
                  <a:rPr lang="en-US" sz="1600" b="1" dirty="0" smtClean="0">
                    <a:solidFill>
                      <a:schemeClr val="accent2"/>
                    </a:solidFill>
                    <a:effectLst/>
                    <a:ea typeface="+mn-ea"/>
                    <a:cs typeface="Arial" charset="0"/>
                  </a:rPr>
                  <a:t>Three connection options back up each other so you can always reach the console server.</a:t>
                </a:r>
              </a:p>
            </p:txBody>
          </p:sp>
        </p:grpSp>
        <p:cxnSp>
          <p:nvCxnSpPr>
            <p:cNvPr id="15" name="Straight Arrow Connector 14"/>
            <p:cNvCxnSpPr/>
            <p:nvPr/>
          </p:nvCxnSpPr>
          <p:spPr>
            <a:xfrm flipH="1">
              <a:off x="4038600" y="5029200"/>
              <a:ext cx="762000" cy="5334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3962400" y="3733800"/>
              <a:ext cx="762000" cy="5334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4038600" y="2743200"/>
              <a:ext cx="762000" cy="5334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0" name="Slide Number Placeholder 9"/>
          <p:cNvSpPr>
            <a:spLocks noGrp="1"/>
          </p:cNvSpPr>
          <p:nvPr>
            <p:ph type="sldNum" sz="quarter" idx="12"/>
          </p:nvPr>
        </p:nvSpPr>
        <p:spPr/>
        <p:txBody>
          <a:bodyPr/>
          <a:lstStyle/>
          <a:p>
            <a:fld id="{48A8B6A7-1A7B-407B-A417-BC6F0698E06F}" type="slidenum">
              <a:rPr lang="en-US" smtClean="0"/>
              <a:pPr/>
              <a:t>5</a:t>
            </a:fld>
            <a:endParaRPr lang="en-US" dirty="0"/>
          </a:p>
        </p:txBody>
      </p:sp>
      <p:grpSp>
        <p:nvGrpSpPr>
          <p:cNvPr id="24" name="Group 23"/>
          <p:cNvGrpSpPr/>
          <p:nvPr/>
        </p:nvGrpSpPr>
        <p:grpSpPr>
          <a:xfrm>
            <a:off x="0" y="361951"/>
            <a:ext cx="4800600" cy="781050"/>
            <a:chOff x="1524000" y="1665817"/>
            <a:chExt cx="6475702" cy="745067"/>
          </a:xfrm>
        </p:grpSpPr>
        <p:sp>
          <p:nvSpPr>
            <p:cNvPr id="25" name="Rectangle 24"/>
            <p:cNvSpPr/>
            <p:nvPr/>
          </p:nvSpPr>
          <p:spPr>
            <a:xfrm>
              <a:off x="1524000" y="1665817"/>
              <a:ext cx="6475702" cy="745067"/>
            </a:xfrm>
            <a:prstGeom prst="rect">
              <a:avLst/>
            </a:prstGeom>
            <a:solidFill>
              <a:srgbClr val="F7C63A">
                <a:alpha val="95000"/>
              </a:srgb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26" name="TextBox 25"/>
            <p:cNvSpPr txBox="1"/>
            <p:nvPr/>
          </p:nvSpPr>
          <p:spPr>
            <a:xfrm>
              <a:off x="1921295" y="1733549"/>
              <a:ext cx="6078407" cy="609600"/>
            </a:xfrm>
            <a:prstGeom prst="rect">
              <a:avLst/>
            </a:prstGeom>
            <a:noFill/>
          </p:spPr>
          <p:txBody>
            <a:bodyPr wrap="none" lIns="0" tIns="0" rIns="0" bIns="0" rtlCol="0" anchor="ctr">
              <a:noAutofit/>
            </a:bodyPr>
            <a:lstStyle/>
            <a:p>
              <a:pPr>
                <a:lnSpc>
                  <a:spcPct val="80000"/>
                </a:lnSpc>
              </a:pPr>
              <a:r>
                <a:rPr lang="en-US" sz="4000" dirty="0" smtClean="0">
                  <a:solidFill>
                    <a:schemeClr val="bg1"/>
                  </a:solidFill>
                  <a:effectLst>
                    <a:outerShdw blurRad="50800" dist="38100" dir="2700000" algn="tl" rotWithShape="0">
                      <a:prstClr val="black"/>
                    </a:outerShdw>
                  </a:effectLst>
                  <a:latin typeface="Arial"/>
                  <a:cs typeface="Arial"/>
                </a:rPr>
                <a:t>OOB Management</a:t>
              </a:r>
              <a:endParaRPr lang="en-US" sz="4000" dirty="0">
                <a:solidFill>
                  <a:schemeClr val="bg1"/>
                </a:solidFill>
                <a:effectLst>
                  <a:outerShdw blurRad="50800" dist="38100" dir="2700000" algn="tl" rotWithShape="0">
                    <a:prstClr val="black"/>
                  </a:outerShdw>
                </a:effectLst>
                <a:latin typeface="Arial"/>
                <a:cs typeface="Arial"/>
              </a:endParaRPr>
            </a:p>
          </p:txBody>
        </p:sp>
      </p:grpSp>
      <p:sp>
        <p:nvSpPr>
          <p:cNvPr id="27" name="Rectangle 3"/>
          <p:cNvSpPr txBox="1">
            <a:spLocks noChangeArrowheads="1"/>
          </p:cNvSpPr>
          <p:nvPr/>
        </p:nvSpPr>
        <p:spPr>
          <a:xfrm>
            <a:off x="331788" y="1422400"/>
            <a:ext cx="8534400" cy="1295400"/>
          </a:xfrm>
          <a:prstGeom prst="rect">
            <a:avLst/>
          </a:prstGeom>
        </p:spPr>
        <p:txBody>
          <a:bodyPr vert="horz" lIns="0" tIns="45720" rIns="0" bIns="45720" rtlCol="0">
            <a:noAutofit/>
          </a:bodyPr>
          <a:lstStyle>
            <a:lvl1pPr marL="0" indent="0" algn="l" defTabSz="457200" rtl="0" eaLnBrk="1" latinLnBrk="0" hangingPunct="1">
              <a:lnSpc>
                <a:spcPts val="3420"/>
              </a:lnSpc>
              <a:spcBef>
                <a:spcPts val="0"/>
              </a:spcBef>
              <a:buFontTx/>
              <a:buNone/>
              <a:defRPr sz="3200" b="0" kern="1200">
                <a:solidFill>
                  <a:schemeClr val="tx1"/>
                </a:solidFill>
                <a:latin typeface="Arial"/>
                <a:ea typeface="+mn-ea"/>
                <a:cs typeface="Arial"/>
              </a:defRPr>
            </a:lvl1pPr>
            <a:lvl2pPr marL="801688" indent="-344488" algn="l" defTabSz="457200" rtl="0" eaLnBrk="1" latinLnBrk="0" hangingPunct="1">
              <a:spcBef>
                <a:spcPct val="20000"/>
              </a:spcBef>
              <a:buClr>
                <a:srgbClr val="8BBF5B"/>
              </a:buClr>
              <a:buSzPct val="110000"/>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8BBF5B"/>
              </a:buClr>
              <a:buSzPct val="110000"/>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dirty="0" smtClean="0">
                <a:solidFill>
                  <a:srgbClr val="458EAD"/>
                </a:solidFill>
                <a:effectLst/>
              </a:rPr>
              <a:t>Access remote equipment—</a:t>
            </a:r>
            <a:br>
              <a:rPr lang="en-US" sz="3000" dirty="0" smtClean="0">
                <a:solidFill>
                  <a:srgbClr val="458EAD"/>
                </a:solidFill>
                <a:effectLst/>
              </a:rPr>
            </a:br>
            <a:r>
              <a:rPr lang="en-US" sz="3000" dirty="0" smtClean="0">
                <a:solidFill>
                  <a:srgbClr val="458EAD"/>
                </a:solidFill>
                <a:effectLst/>
              </a:rPr>
              <a:t>even when the network is down.</a:t>
            </a:r>
            <a:endParaRPr lang="en-US" sz="3000" dirty="0">
              <a:solidFill>
                <a:srgbClr val="000000"/>
              </a:solidFill>
              <a:effectLst/>
            </a:endParaRPr>
          </a:p>
        </p:txBody>
      </p:sp>
    </p:spTree>
    <p:extLst>
      <p:ext uri="{BB962C8B-B14F-4D97-AF65-F5344CB8AC3E}">
        <p14:creationId xmlns:p14="http://schemas.microsoft.com/office/powerpoint/2010/main" val="346984763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CENTER_P5C.jpg"/>
          <p:cNvPicPr>
            <a:picLocks noChangeAspect="1"/>
          </p:cNvPicPr>
          <p:nvPr/>
        </p:nvPicPr>
        <p:blipFill rotWithShape="1">
          <a:blip r:embed="rId3" cstate="print">
            <a:extLst>
              <a:ext uri="{28A0092B-C50C-407E-A947-70E740481C1C}">
                <a14:useLocalDpi xmlns:a14="http://schemas.microsoft.com/office/drawing/2010/main" val="0"/>
              </a:ext>
            </a:extLst>
          </a:blip>
          <a:srcRect l="10748"/>
          <a:stretch/>
        </p:blipFill>
        <p:spPr>
          <a:xfrm>
            <a:off x="-1" y="0"/>
            <a:ext cx="9181343" cy="6858000"/>
          </a:xfrm>
          <a:prstGeom prst="rect">
            <a:avLst/>
          </a:prstGeom>
        </p:spPr>
      </p:pic>
      <p:sp>
        <p:nvSpPr>
          <p:cNvPr id="3" name="Slide Number Placeholder 2"/>
          <p:cNvSpPr>
            <a:spLocks noGrp="1"/>
          </p:cNvSpPr>
          <p:nvPr>
            <p:ph type="sldNum" sz="quarter" idx="12"/>
          </p:nvPr>
        </p:nvSpPr>
        <p:spPr/>
        <p:txBody>
          <a:bodyPr/>
          <a:lstStyle/>
          <a:p>
            <a:fld id="{48A8B6A7-1A7B-407B-A417-BC6F0698E06F}" type="slidenum">
              <a:rPr lang="en-US" smtClean="0"/>
              <a:pPr/>
              <a:t>6</a:t>
            </a:fld>
            <a:endParaRPr lang="en-US" dirty="0"/>
          </a:p>
        </p:txBody>
      </p:sp>
      <p:sp>
        <p:nvSpPr>
          <p:cNvPr id="12" name="Rectangle 11"/>
          <p:cNvSpPr/>
          <p:nvPr/>
        </p:nvSpPr>
        <p:spPr>
          <a:xfrm>
            <a:off x="0" y="0"/>
            <a:ext cx="6858000" cy="6858000"/>
          </a:xfrm>
          <a:prstGeom prst="rect">
            <a:avLst/>
          </a:prstGeom>
          <a:gradFill flip="none" rotWithShape="1">
            <a:gsLst>
              <a:gs pos="0">
                <a:schemeClr val="bg1">
                  <a:alpha val="92000"/>
                </a:schemeClr>
              </a:gs>
              <a:gs pos="88000">
                <a:schemeClr val="bg1">
                  <a:alpha val="0"/>
                </a:schemeClr>
              </a:gs>
              <a:gs pos="59000">
                <a:schemeClr val="bg1">
                  <a:alpha val="87000"/>
                </a:schemeClr>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304800" y="1447800"/>
            <a:ext cx="5257800" cy="4572000"/>
          </a:xfrm>
          <a:prstGeom prst="rect">
            <a:avLst/>
          </a:prstGeom>
        </p:spPr>
        <p:txBody>
          <a:bodyPr vert="horz" lIns="0" tIns="45720" rIns="0" bIns="45720" rtlCol="0">
            <a:noAutofit/>
          </a:bodyPr>
          <a:lstStyle>
            <a:lvl1pPr marL="0" indent="0" algn="l" defTabSz="457200" rtl="0" eaLnBrk="1" latinLnBrk="0" hangingPunct="1">
              <a:lnSpc>
                <a:spcPts val="3420"/>
              </a:lnSpc>
              <a:spcBef>
                <a:spcPts val="0"/>
              </a:spcBef>
              <a:buFontTx/>
              <a:buNone/>
              <a:defRPr sz="3200" b="0" kern="1200">
                <a:solidFill>
                  <a:schemeClr val="tx1"/>
                </a:solidFill>
                <a:latin typeface="Arial"/>
                <a:ea typeface="+mn-ea"/>
                <a:cs typeface="Arial"/>
              </a:defRPr>
            </a:lvl1pPr>
            <a:lvl2pPr marL="801688" indent="-344488" algn="l" defTabSz="457200" rtl="0" eaLnBrk="1" latinLnBrk="0" hangingPunct="1">
              <a:spcBef>
                <a:spcPct val="20000"/>
              </a:spcBef>
              <a:buClr>
                <a:srgbClr val="8BBF5B"/>
              </a:buClr>
              <a:buSzPct val="110000"/>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8BBF5B"/>
              </a:buClr>
              <a:buSzPct val="110000"/>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00000"/>
              </a:lnSpc>
              <a:spcBef>
                <a:spcPts val="1200"/>
              </a:spcBef>
              <a:buClr>
                <a:srgbClr val="6FB13E"/>
              </a:buClr>
              <a:buSzPct val="120000"/>
              <a:buFont typeface="Wingdings" charset="2"/>
              <a:buChar char="§"/>
            </a:pPr>
            <a:r>
              <a:rPr lang="en-US" sz="2200" dirty="0" smtClean="0">
                <a:effectLst/>
              </a:rPr>
              <a:t>Easy for </a:t>
            </a:r>
            <a:r>
              <a:rPr lang="en-US" sz="2200" dirty="0">
                <a:effectLst/>
              </a:rPr>
              <a:t>IT staff to </a:t>
            </a:r>
            <a:r>
              <a:rPr lang="en-US" sz="2200" dirty="0" smtClean="0">
                <a:effectLst/>
              </a:rPr>
              <a:t>monitor </a:t>
            </a:r>
            <a:br>
              <a:rPr lang="en-US" sz="2200" dirty="0" smtClean="0">
                <a:effectLst/>
              </a:rPr>
            </a:br>
            <a:r>
              <a:rPr lang="en-US" sz="2200" dirty="0" smtClean="0">
                <a:effectLst/>
              </a:rPr>
              <a:t>and manage remote network </a:t>
            </a:r>
            <a:br>
              <a:rPr lang="en-US" sz="2200" dirty="0" smtClean="0">
                <a:effectLst/>
              </a:rPr>
            </a:br>
            <a:r>
              <a:rPr lang="en-US" sz="2200" dirty="0" smtClean="0">
                <a:effectLst/>
              </a:rPr>
              <a:t>infrastructure</a:t>
            </a:r>
          </a:p>
          <a:p>
            <a:pPr marL="342900" indent="-342900">
              <a:lnSpc>
                <a:spcPct val="100000"/>
              </a:lnSpc>
              <a:spcBef>
                <a:spcPts val="1200"/>
              </a:spcBef>
              <a:buClr>
                <a:srgbClr val="6FB13E"/>
              </a:buClr>
              <a:buSzPct val="120000"/>
              <a:buFont typeface="Wingdings" charset="2"/>
              <a:buChar char="§"/>
            </a:pPr>
            <a:r>
              <a:rPr lang="en-US" sz="2200" dirty="0" smtClean="0">
                <a:solidFill>
                  <a:srgbClr val="1F497D">
                    <a:lumMod val="50000"/>
                  </a:srgbClr>
                </a:solidFill>
                <a:effectLst/>
              </a:rPr>
              <a:t>Ensures </a:t>
            </a:r>
            <a:r>
              <a:rPr lang="en-US" sz="2200" dirty="0">
                <a:solidFill>
                  <a:srgbClr val="1F497D">
                    <a:lumMod val="50000"/>
                  </a:srgbClr>
                </a:solidFill>
                <a:effectLst/>
              </a:rPr>
              <a:t>network uptime</a:t>
            </a:r>
            <a:endParaRPr lang="en-US" sz="2200" dirty="0">
              <a:solidFill>
                <a:prstClr val="black">
                  <a:tint val="75000"/>
                </a:prstClr>
              </a:solidFill>
              <a:effectLst/>
            </a:endParaRPr>
          </a:p>
          <a:p>
            <a:pPr marL="342900" indent="-342900">
              <a:lnSpc>
                <a:spcPct val="100000"/>
              </a:lnSpc>
              <a:spcBef>
                <a:spcPts val="1200"/>
              </a:spcBef>
              <a:buClr>
                <a:srgbClr val="6FB13E"/>
              </a:buClr>
              <a:buSzPct val="120000"/>
              <a:buFont typeface="Wingdings" charset="2"/>
              <a:buChar char="§"/>
            </a:pPr>
            <a:r>
              <a:rPr lang="en-US" sz="2200" dirty="0" smtClean="0">
                <a:effectLst/>
              </a:rPr>
              <a:t>Ensures business continuity</a:t>
            </a:r>
            <a:r>
              <a:rPr lang="en-US" sz="2200" dirty="0">
                <a:effectLst/>
              </a:rPr>
              <a:t> </a:t>
            </a:r>
          </a:p>
          <a:p>
            <a:pPr marL="342900" indent="-342900">
              <a:lnSpc>
                <a:spcPct val="100000"/>
              </a:lnSpc>
              <a:spcBef>
                <a:spcPts val="1200"/>
              </a:spcBef>
              <a:buClr>
                <a:srgbClr val="6FB13E"/>
              </a:buClr>
              <a:buSzPct val="120000"/>
              <a:buFont typeface="Wingdings" charset="2"/>
              <a:buChar char="§"/>
            </a:pPr>
            <a:r>
              <a:rPr lang="en-US" sz="2200" dirty="0" smtClean="0">
                <a:effectLst/>
              </a:rPr>
              <a:t>Connection options include:</a:t>
            </a:r>
            <a:endParaRPr lang="en-US" sz="2200" dirty="0">
              <a:effectLst/>
            </a:endParaRPr>
          </a:p>
          <a:p>
            <a:pPr marL="692150" lvl="1" indent="-342900">
              <a:spcBef>
                <a:spcPts val="600"/>
              </a:spcBef>
              <a:buClr>
                <a:srgbClr val="6FB13E"/>
              </a:buClr>
              <a:buSzPct val="120000"/>
              <a:buFont typeface="Arial" panose="020B0604020202020204" pitchFamily="34" charset="0"/>
              <a:buChar char="•"/>
            </a:pPr>
            <a:r>
              <a:rPr lang="en-US" sz="2000" dirty="0">
                <a:effectLst/>
              </a:rPr>
              <a:t>Cellular</a:t>
            </a:r>
          </a:p>
          <a:p>
            <a:pPr marL="692150" lvl="1" indent="-342900">
              <a:spcBef>
                <a:spcPts val="600"/>
              </a:spcBef>
              <a:buClr>
                <a:srgbClr val="6FB13E"/>
              </a:buClr>
              <a:buSzPct val="120000"/>
              <a:buFont typeface="Arial" panose="020B0604020202020204" pitchFamily="34" charset="0"/>
              <a:buChar char="•"/>
            </a:pPr>
            <a:r>
              <a:rPr lang="en-US" sz="2000" dirty="0">
                <a:effectLst/>
              </a:rPr>
              <a:t>Ethernet/LAN/WAN</a:t>
            </a:r>
          </a:p>
          <a:p>
            <a:pPr marL="692150" lvl="1" indent="-342900">
              <a:spcBef>
                <a:spcPts val="600"/>
              </a:spcBef>
              <a:buClr>
                <a:srgbClr val="6FB13E"/>
              </a:buClr>
              <a:buSzPct val="120000"/>
              <a:buFont typeface="Arial" panose="020B0604020202020204" pitchFamily="34" charset="0"/>
              <a:buChar char="•"/>
            </a:pPr>
            <a:r>
              <a:rPr lang="en-US" sz="2000" dirty="0">
                <a:effectLst/>
              </a:rPr>
              <a:t>Dialup </a:t>
            </a:r>
            <a:r>
              <a:rPr lang="en-US" sz="2000" dirty="0" smtClean="0">
                <a:effectLst/>
              </a:rPr>
              <a:t>modem </a:t>
            </a:r>
            <a:endParaRPr lang="en-US" sz="2000" dirty="0">
              <a:effectLst/>
            </a:endParaRPr>
          </a:p>
        </p:txBody>
      </p:sp>
      <p:grpSp>
        <p:nvGrpSpPr>
          <p:cNvPr id="9" name="Group 8"/>
          <p:cNvGrpSpPr/>
          <p:nvPr/>
        </p:nvGrpSpPr>
        <p:grpSpPr>
          <a:xfrm>
            <a:off x="0" y="361951"/>
            <a:ext cx="5638800" cy="781050"/>
            <a:chOff x="1524000" y="1665817"/>
            <a:chExt cx="9251003" cy="745067"/>
          </a:xfrm>
        </p:grpSpPr>
        <p:sp>
          <p:nvSpPr>
            <p:cNvPr id="10" name="Rectangle 9"/>
            <p:cNvSpPr/>
            <p:nvPr/>
          </p:nvSpPr>
          <p:spPr>
            <a:xfrm>
              <a:off x="1524000" y="1665817"/>
              <a:ext cx="9251003" cy="745067"/>
            </a:xfrm>
            <a:prstGeom prst="rect">
              <a:avLst/>
            </a:prstGeom>
            <a:solidFill>
              <a:srgbClr val="F7C63A">
                <a:alpha val="95000"/>
              </a:srgb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11" name="TextBox 10"/>
            <p:cNvSpPr txBox="1"/>
            <p:nvPr/>
          </p:nvSpPr>
          <p:spPr>
            <a:xfrm>
              <a:off x="1921295" y="1733549"/>
              <a:ext cx="8853707" cy="609600"/>
            </a:xfrm>
            <a:prstGeom prst="rect">
              <a:avLst/>
            </a:prstGeom>
            <a:noFill/>
          </p:spPr>
          <p:txBody>
            <a:bodyPr wrap="none" lIns="0" tIns="0" rIns="0" bIns="0" rtlCol="0" anchor="ctr">
              <a:noAutofit/>
            </a:bodyPr>
            <a:lstStyle/>
            <a:p>
              <a:pPr>
                <a:lnSpc>
                  <a:spcPct val="80000"/>
                </a:lnSpc>
              </a:pPr>
              <a:r>
                <a:rPr lang="en-US" sz="4000" dirty="0" smtClean="0">
                  <a:solidFill>
                    <a:schemeClr val="bg1"/>
                  </a:solidFill>
                  <a:effectLst>
                    <a:outerShdw blurRad="50800" dist="38100" dir="2700000" algn="tl" rotWithShape="0">
                      <a:prstClr val="black"/>
                    </a:outerShdw>
                  </a:effectLst>
                  <a:latin typeface="Arial"/>
                  <a:cs typeface="Arial"/>
                </a:rPr>
                <a:t>What are the Benefits?</a:t>
              </a:r>
              <a:endParaRPr lang="en-US" sz="4000" dirty="0">
                <a:solidFill>
                  <a:schemeClr val="bg1"/>
                </a:solidFill>
                <a:effectLst>
                  <a:outerShdw blurRad="50800" dist="38100" dir="2700000" algn="tl" rotWithShape="0">
                    <a:prstClr val="black"/>
                  </a:outerShdw>
                </a:effectLst>
                <a:latin typeface="Arial"/>
                <a:cs typeface="Arial"/>
              </a:endParaRPr>
            </a:p>
          </p:txBody>
        </p:sp>
      </p:grpSp>
      <p:pic>
        <p:nvPicPr>
          <p:cNvPr id="14" name="Picture 15" descr="bboxnetservlogo_blk.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6310170"/>
            <a:ext cx="2057400" cy="364316"/>
          </a:xfrm>
          <a:prstGeom prst="rect">
            <a:avLst/>
          </a:prstGeom>
          <a:noFill/>
          <a:ln w="9525">
            <a:noFill/>
            <a:miter lim="800000"/>
            <a:headEnd/>
            <a:tailEnd/>
          </a:ln>
        </p:spPr>
      </p:pic>
    </p:spTree>
    <p:extLst>
      <p:ext uri="{BB962C8B-B14F-4D97-AF65-F5344CB8AC3E}">
        <p14:creationId xmlns:p14="http://schemas.microsoft.com/office/powerpoint/2010/main" val="252509245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ATACENTER_P4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48A8B6A7-1A7B-407B-A417-BC6F0698E06F}" type="slidenum">
              <a:rPr lang="en-US" smtClean="0"/>
              <a:pPr/>
              <a:t>7</a:t>
            </a:fld>
            <a:endParaRPr lang="en-US" dirty="0"/>
          </a:p>
        </p:txBody>
      </p:sp>
      <p:sp>
        <p:nvSpPr>
          <p:cNvPr id="8" name="Rectangle 7"/>
          <p:cNvSpPr/>
          <p:nvPr/>
        </p:nvSpPr>
        <p:spPr>
          <a:xfrm>
            <a:off x="0" y="0"/>
            <a:ext cx="6858000" cy="6858000"/>
          </a:xfrm>
          <a:prstGeom prst="rect">
            <a:avLst/>
          </a:prstGeom>
          <a:gradFill flip="none" rotWithShape="1">
            <a:gsLst>
              <a:gs pos="0">
                <a:schemeClr val="bg1">
                  <a:alpha val="90000"/>
                </a:schemeClr>
              </a:gs>
              <a:gs pos="88000">
                <a:schemeClr val="bg1">
                  <a:alpha val="0"/>
                </a:schemeClr>
              </a:gs>
              <a:gs pos="59000">
                <a:schemeClr val="bg1">
                  <a:alpha val="82000"/>
                </a:schemeClr>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0" y="361951"/>
            <a:ext cx="8686800" cy="1314450"/>
            <a:chOff x="1524000" y="1665817"/>
            <a:chExt cx="14251545" cy="790917"/>
          </a:xfrm>
        </p:grpSpPr>
        <p:sp>
          <p:nvSpPr>
            <p:cNvPr id="10" name="Rectangle 9"/>
            <p:cNvSpPr/>
            <p:nvPr/>
          </p:nvSpPr>
          <p:spPr>
            <a:xfrm>
              <a:off x="1524000" y="1665817"/>
              <a:ext cx="14001518" cy="790917"/>
            </a:xfrm>
            <a:prstGeom prst="rect">
              <a:avLst/>
            </a:prstGeom>
            <a:solidFill>
              <a:srgbClr val="F7C63A">
                <a:alpha val="95000"/>
              </a:srgb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11" name="TextBox 10"/>
            <p:cNvSpPr txBox="1"/>
            <p:nvPr/>
          </p:nvSpPr>
          <p:spPr>
            <a:xfrm>
              <a:off x="2068331" y="1733549"/>
              <a:ext cx="13707214" cy="609600"/>
            </a:xfrm>
            <a:prstGeom prst="rect">
              <a:avLst/>
            </a:prstGeom>
            <a:noFill/>
          </p:spPr>
          <p:txBody>
            <a:bodyPr wrap="none" lIns="0" tIns="0" rIns="0" bIns="0" rtlCol="0" anchor="ctr">
              <a:noAutofit/>
            </a:bodyPr>
            <a:lstStyle/>
            <a:p>
              <a:r>
                <a:rPr lang="en-US" sz="3800" dirty="0" smtClean="0">
                  <a:solidFill>
                    <a:schemeClr val="bg1"/>
                  </a:solidFill>
                  <a:effectLst>
                    <a:outerShdw blurRad="50800" dist="38100" dir="2700000" algn="tl" rotWithShape="0">
                      <a:prstClr val="black"/>
                    </a:outerShdw>
                  </a:effectLst>
                  <a:latin typeface="Arial"/>
                  <a:cs typeface="Arial"/>
                </a:rPr>
                <a:t>What types of IT systems can benefit </a:t>
              </a:r>
              <a:br>
                <a:rPr lang="en-US" sz="3800" dirty="0" smtClean="0">
                  <a:solidFill>
                    <a:schemeClr val="bg1"/>
                  </a:solidFill>
                  <a:effectLst>
                    <a:outerShdw blurRad="50800" dist="38100" dir="2700000" algn="tl" rotWithShape="0">
                      <a:prstClr val="black"/>
                    </a:outerShdw>
                  </a:effectLst>
                  <a:latin typeface="Arial"/>
                  <a:cs typeface="Arial"/>
                </a:rPr>
              </a:br>
              <a:r>
                <a:rPr lang="en-US" sz="3800" dirty="0" smtClean="0">
                  <a:solidFill>
                    <a:schemeClr val="bg1"/>
                  </a:solidFill>
                  <a:effectLst>
                    <a:outerShdw blurRad="50800" dist="38100" dir="2700000" algn="tl" rotWithShape="0">
                      <a:prstClr val="black"/>
                    </a:outerShdw>
                  </a:effectLst>
                  <a:latin typeface="Arial"/>
                  <a:cs typeface="Arial"/>
                </a:rPr>
                <a:t>from OOB management?</a:t>
              </a:r>
              <a:endParaRPr lang="en-US" sz="3800" dirty="0">
                <a:solidFill>
                  <a:schemeClr val="bg1"/>
                </a:solidFill>
                <a:effectLst>
                  <a:outerShdw blurRad="50800" dist="38100" dir="2700000" algn="tl" rotWithShape="0">
                    <a:prstClr val="black"/>
                  </a:outerShdw>
                </a:effectLst>
                <a:latin typeface="Arial"/>
                <a:cs typeface="Arial"/>
              </a:endParaRPr>
            </a:p>
          </p:txBody>
        </p:sp>
      </p:grpSp>
      <p:pic>
        <p:nvPicPr>
          <p:cNvPr id="12" name="Picture 15" descr="bboxnetservlogo_blk.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6310170"/>
            <a:ext cx="2057400" cy="364316"/>
          </a:xfrm>
          <a:prstGeom prst="rect">
            <a:avLst/>
          </a:prstGeom>
          <a:noFill/>
          <a:ln w="9525">
            <a:noFill/>
            <a:miter lim="800000"/>
            <a:headEnd/>
            <a:tailEnd/>
          </a:ln>
        </p:spPr>
      </p:pic>
      <p:sp>
        <p:nvSpPr>
          <p:cNvPr id="13" name="Rectangle 3"/>
          <p:cNvSpPr txBox="1">
            <a:spLocks noChangeArrowheads="1"/>
          </p:cNvSpPr>
          <p:nvPr/>
        </p:nvSpPr>
        <p:spPr>
          <a:xfrm>
            <a:off x="304800" y="1981200"/>
            <a:ext cx="5029200" cy="4343400"/>
          </a:xfrm>
          <a:prstGeom prst="rect">
            <a:avLst/>
          </a:prstGeom>
        </p:spPr>
        <p:txBody>
          <a:bodyPr vert="horz" lIns="0" tIns="45720" rIns="0" bIns="45720" rtlCol="0">
            <a:noAutofit/>
          </a:bodyPr>
          <a:lstStyle>
            <a:lvl1pPr marL="0" indent="0" algn="l" defTabSz="457200" rtl="0" eaLnBrk="1" latinLnBrk="0" hangingPunct="1">
              <a:lnSpc>
                <a:spcPts val="3420"/>
              </a:lnSpc>
              <a:spcBef>
                <a:spcPts val="0"/>
              </a:spcBef>
              <a:buFontTx/>
              <a:buNone/>
              <a:defRPr sz="3200" b="0" kern="1200">
                <a:solidFill>
                  <a:schemeClr val="tx1"/>
                </a:solidFill>
                <a:latin typeface="Arial"/>
                <a:ea typeface="+mn-ea"/>
                <a:cs typeface="Arial"/>
              </a:defRPr>
            </a:lvl1pPr>
            <a:lvl2pPr marL="801688" indent="-344488" algn="l" defTabSz="457200" rtl="0" eaLnBrk="1" latinLnBrk="0" hangingPunct="1">
              <a:spcBef>
                <a:spcPct val="20000"/>
              </a:spcBef>
              <a:buClr>
                <a:srgbClr val="8BBF5B"/>
              </a:buClr>
              <a:buSzPct val="110000"/>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8BBF5B"/>
              </a:buClr>
              <a:buSzPct val="110000"/>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4675" lvl="2" indent="-287338">
              <a:spcBef>
                <a:spcPts val="1200"/>
              </a:spcBef>
            </a:pPr>
            <a:r>
              <a:rPr lang="en-US" sz="2200" dirty="0" smtClean="0">
                <a:effectLst/>
              </a:rPr>
              <a:t>Telephony</a:t>
            </a:r>
            <a:endParaRPr lang="en-US" sz="2200" dirty="0">
              <a:effectLst/>
            </a:endParaRPr>
          </a:p>
          <a:p>
            <a:pPr marL="574675" lvl="2" indent="-287338">
              <a:spcBef>
                <a:spcPts val="1200"/>
              </a:spcBef>
            </a:pPr>
            <a:r>
              <a:rPr lang="en-US" sz="2200" dirty="0" smtClean="0">
                <a:effectLst/>
              </a:rPr>
              <a:t>Conferencing</a:t>
            </a:r>
            <a:endParaRPr lang="en-US" sz="2200" dirty="0">
              <a:effectLst/>
            </a:endParaRPr>
          </a:p>
          <a:p>
            <a:pPr marL="574675" lvl="2" indent="-287338">
              <a:spcBef>
                <a:spcPts val="1200"/>
              </a:spcBef>
            </a:pPr>
            <a:r>
              <a:rPr lang="en-US" sz="2200" dirty="0">
                <a:effectLst/>
              </a:rPr>
              <a:t>Network </a:t>
            </a:r>
            <a:r>
              <a:rPr lang="en-US" sz="2200" dirty="0" smtClean="0">
                <a:effectLst/>
              </a:rPr>
              <a:t>hardware (routers, switches, firewalls, etc.)</a:t>
            </a:r>
            <a:endParaRPr lang="en-US" sz="2200" dirty="0">
              <a:effectLst/>
            </a:endParaRPr>
          </a:p>
          <a:p>
            <a:pPr marL="574675" lvl="2" indent="-287338">
              <a:spcBef>
                <a:spcPts val="1200"/>
              </a:spcBef>
            </a:pPr>
            <a:r>
              <a:rPr lang="en-US" sz="2200" dirty="0">
                <a:effectLst/>
              </a:rPr>
              <a:t>Backup power </a:t>
            </a:r>
            <a:r>
              <a:rPr lang="en-US" sz="2200" dirty="0" smtClean="0">
                <a:effectLst/>
              </a:rPr>
              <a:t>systems</a:t>
            </a:r>
          </a:p>
          <a:p>
            <a:pPr marL="574675" lvl="2" indent="-287338">
              <a:spcBef>
                <a:spcPts val="1200"/>
              </a:spcBef>
            </a:pPr>
            <a:r>
              <a:rPr lang="en-US" sz="2200" dirty="0" smtClean="0">
                <a:effectLst/>
              </a:rPr>
              <a:t>PDUs</a:t>
            </a:r>
          </a:p>
          <a:p>
            <a:pPr marL="574675" lvl="2" indent="-287338">
              <a:spcBef>
                <a:spcPts val="1200"/>
              </a:spcBef>
            </a:pPr>
            <a:r>
              <a:rPr lang="en-US" sz="2200" dirty="0" smtClean="0">
                <a:effectLst/>
              </a:rPr>
              <a:t>Environmental monitoring</a:t>
            </a:r>
          </a:p>
          <a:p>
            <a:pPr marL="574675" lvl="2" indent="-287338">
              <a:spcBef>
                <a:spcPts val="1200"/>
              </a:spcBef>
            </a:pPr>
            <a:r>
              <a:rPr lang="en-US" sz="2200" dirty="0" smtClean="0">
                <a:effectLst/>
              </a:rPr>
              <a:t>Desktop PCs</a:t>
            </a:r>
            <a:endParaRPr lang="en-US" sz="2200" dirty="0">
              <a:effectLst/>
            </a:endParaRPr>
          </a:p>
          <a:p>
            <a:pPr marL="574675" lvl="2" indent="-287338">
              <a:spcBef>
                <a:spcPts val="1200"/>
              </a:spcBef>
            </a:pPr>
            <a:endParaRPr lang="en-US" sz="1000" dirty="0">
              <a:effectLst/>
            </a:endParaRPr>
          </a:p>
        </p:txBody>
      </p:sp>
    </p:spTree>
    <p:extLst>
      <p:ext uri="{BB962C8B-B14F-4D97-AF65-F5344CB8AC3E}">
        <p14:creationId xmlns:p14="http://schemas.microsoft.com/office/powerpoint/2010/main" val="425991690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prstGeom prst="rect">
            <a:avLst/>
          </a:prstGeom>
          <a:noFill/>
        </p:spPr>
        <p:txBody>
          <a:bodyPr/>
          <a:lstStyle/>
          <a:p>
            <a:fld id="{78DC4C52-183E-4605-A6FD-877C71B7D4E3}" type="slidenum">
              <a:rPr lang="en-US" smtClean="0">
                <a:latin typeface="Arial" pitchFamily="84" charset="0"/>
                <a:ea typeface="ＭＳ Ｐゴシック" pitchFamily="84" charset="-128"/>
                <a:cs typeface="ＭＳ Ｐゴシック" pitchFamily="84" charset="-128"/>
              </a:rPr>
              <a:pPr/>
              <a:t>8</a:t>
            </a:fld>
            <a:endParaRPr lang="en-US" smtClean="0">
              <a:latin typeface="Arial" pitchFamily="84" charset="0"/>
              <a:ea typeface="ＭＳ Ｐゴシック" pitchFamily="84" charset="-128"/>
              <a:cs typeface="ＭＳ Ｐゴシック" pitchFamily="84" charset="-128"/>
            </a:endParaRPr>
          </a:p>
        </p:txBody>
      </p:sp>
      <p:pic>
        <p:nvPicPr>
          <p:cNvPr id="20485" name="Picture 2"/>
          <p:cNvPicPr>
            <a:picLocks noChangeAspect="1" noChangeArrowheads="1"/>
          </p:cNvPicPr>
          <p:nvPr/>
        </p:nvPicPr>
        <p:blipFill>
          <a:blip r:embed="rId3"/>
          <a:srcRect/>
          <a:stretch>
            <a:fillRect/>
          </a:stretch>
        </p:blipFill>
        <p:spPr bwMode="auto">
          <a:xfrm>
            <a:off x="3759200" y="4443463"/>
            <a:ext cx="1831976" cy="1803350"/>
          </a:xfrm>
          <a:prstGeom prst="rect">
            <a:avLst/>
          </a:prstGeom>
          <a:noFill/>
          <a:ln w="9525">
            <a:noFill/>
            <a:miter lim="800000"/>
            <a:headEnd/>
            <a:tailEnd/>
          </a:ln>
        </p:spPr>
      </p:pic>
      <p:sp>
        <p:nvSpPr>
          <p:cNvPr id="8" name="Rectangle 3"/>
          <p:cNvSpPr txBox="1">
            <a:spLocks noChangeArrowheads="1"/>
          </p:cNvSpPr>
          <p:nvPr/>
        </p:nvSpPr>
        <p:spPr>
          <a:xfrm>
            <a:off x="306388" y="1487488"/>
            <a:ext cx="8686800" cy="4267200"/>
          </a:xfrm>
          <a:prstGeom prst="rect">
            <a:avLst/>
          </a:prstGeom>
        </p:spPr>
        <p:txBody>
          <a:bodyPr vert="horz" lIns="0" tIns="45720" rIns="0" bIns="45720" rtlCol="0">
            <a:noAutofit/>
          </a:bodyPr>
          <a:lstStyle>
            <a:lvl1pPr marL="0" indent="0" algn="l" defTabSz="457200" rtl="0" eaLnBrk="1" latinLnBrk="0" hangingPunct="1">
              <a:lnSpc>
                <a:spcPts val="3420"/>
              </a:lnSpc>
              <a:spcBef>
                <a:spcPts val="0"/>
              </a:spcBef>
              <a:buFontTx/>
              <a:buNone/>
              <a:defRPr sz="3200" b="0" kern="1200">
                <a:solidFill>
                  <a:schemeClr val="tx1"/>
                </a:solidFill>
                <a:latin typeface="Arial"/>
                <a:ea typeface="+mn-ea"/>
                <a:cs typeface="Arial"/>
              </a:defRPr>
            </a:lvl1pPr>
            <a:lvl2pPr marL="801688" indent="-344488" algn="l" defTabSz="457200" rtl="0" eaLnBrk="1" latinLnBrk="0" hangingPunct="1">
              <a:spcBef>
                <a:spcPct val="20000"/>
              </a:spcBef>
              <a:buClr>
                <a:srgbClr val="8BBF5B"/>
              </a:buClr>
              <a:buSzPct val="110000"/>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8BBF5B"/>
              </a:buClr>
              <a:buSzPct val="110000"/>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4675" lvl="2" indent="-287338">
              <a:spcBef>
                <a:spcPts val="1128"/>
              </a:spcBef>
            </a:pPr>
            <a:r>
              <a:rPr lang="en-US" sz="2200" dirty="0" smtClean="0">
                <a:effectLst/>
              </a:rPr>
              <a:t>Console servers provide connectivity to UPS power </a:t>
            </a:r>
            <a:br>
              <a:rPr lang="en-US" sz="2200" dirty="0" smtClean="0">
                <a:effectLst/>
              </a:rPr>
            </a:br>
            <a:r>
              <a:rPr lang="en-US" sz="2200" dirty="0" smtClean="0">
                <a:effectLst/>
              </a:rPr>
              <a:t>systems </a:t>
            </a:r>
            <a:r>
              <a:rPr lang="en-US" sz="2200" dirty="0">
                <a:effectLst/>
              </a:rPr>
              <a:t>and intelligent PDU </a:t>
            </a:r>
            <a:r>
              <a:rPr lang="en-US" sz="2200" dirty="0" smtClean="0">
                <a:effectLst/>
              </a:rPr>
              <a:t>strips.</a:t>
            </a:r>
            <a:endParaRPr lang="en-US" sz="2200" dirty="0">
              <a:effectLst/>
            </a:endParaRPr>
          </a:p>
          <a:p>
            <a:pPr marL="574675" lvl="2" indent="-287338">
              <a:spcBef>
                <a:spcPts val="1128"/>
              </a:spcBef>
            </a:pPr>
            <a:r>
              <a:rPr lang="en-US" sz="2200" dirty="0">
                <a:effectLst/>
              </a:rPr>
              <a:t>Usually managed via RS-232 serial, IP network, or </a:t>
            </a:r>
            <a:r>
              <a:rPr lang="en-US" sz="2200" dirty="0" smtClean="0">
                <a:effectLst/>
              </a:rPr>
              <a:t>USB.</a:t>
            </a:r>
            <a:endParaRPr lang="en-US" sz="2200" dirty="0">
              <a:solidFill>
                <a:srgbClr val="21769A"/>
              </a:solidFill>
              <a:effectLst/>
            </a:endParaRPr>
          </a:p>
          <a:p>
            <a:pPr marL="574675" lvl="2" indent="-287338">
              <a:spcBef>
                <a:spcPts val="1128"/>
              </a:spcBef>
            </a:pPr>
            <a:r>
              <a:rPr lang="en-US" sz="2200" dirty="0" smtClean="0">
                <a:effectLst/>
              </a:rPr>
              <a:t>Send alerts </a:t>
            </a:r>
            <a:r>
              <a:rPr lang="en-US" sz="2200" dirty="0">
                <a:effectLst/>
              </a:rPr>
              <a:t>when systems switch to backup </a:t>
            </a:r>
            <a:r>
              <a:rPr lang="en-US" sz="2200" dirty="0" smtClean="0">
                <a:effectLst/>
              </a:rPr>
              <a:t>power.</a:t>
            </a:r>
            <a:endParaRPr lang="en-US" sz="2200" dirty="0">
              <a:effectLst/>
            </a:endParaRPr>
          </a:p>
          <a:p>
            <a:pPr marL="574675" lvl="2" indent="-287338">
              <a:spcBef>
                <a:spcPts val="1128"/>
              </a:spcBef>
            </a:pPr>
            <a:r>
              <a:rPr lang="en-US" sz="2200" dirty="0" smtClean="0">
                <a:effectLst/>
              </a:rPr>
              <a:t>Send alerts </a:t>
            </a:r>
            <a:r>
              <a:rPr lang="en-US" sz="2200" dirty="0">
                <a:effectLst/>
              </a:rPr>
              <a:t>when batteries need to be </a:t>
            </a:r>
            <a:r>
              <a:rPr lang="en-US" sz="2200" dirty="0" smtClean="0">
                <a:effectLst/>
              </a:rPr>
              <a:t>replaced.</a:t>
            </a:r>
            <a:endParaRPr lang="en-US" sz="2200" dirty="0">
              <a:effectLst/>
            </a:endParaRPr>
          </a:p>
          <a:p>
            <a:pPr marL="574675" lvl="2" indent="-287338">
              <a:spcBef>
                <a:spcPts val="1128"/>
              </a:spcBef>
            </a:pPr>
            <a:r>
              <a:rPr lang="en-US" sz="2200" dirty="0" smtClean="0">
                <a:effectLst/>
              </a:rPr>
              <a:t>Switch power outlets on/off to re-boot IT assets.</a:t>
            </a:r>
            <a:endParaRPr lang="en-US" sz="2200" dirty="0">
              <a:effectLst/>
            </a:endParaRPr>
          </a:p>
          <a:p>
            <a:pPr marL="9525" lvl="1">
              <a:spcBef>
                <a:spcPts val="1128"/>
              </a:spcBef>
              <a:buNone/>
            </a:pPr>
            <a:r>
              <a:rPr lang="en-US" sz="2200" dirty="0">
                <a:effectLst/>
              </a:rPr>
              <a:t/>
            </a:r>
            <a:br>
              <a:rPr lang="en-US" sz="2200" dirty="0">
                <a:effectLst/>
              </a:rPr>
            </a:br>
            <a:endParaRPr lang="en-US" sz="2200" dirty="0">
              <a:effectLst/>
            </a:endParaRPr>
          </a:p>
        </p:txBody>
      </p:sp>
      <p:grpSp>
        <p:nvGrpSpPr>
          <p:cNvPr id="9" name="Group 8"/>
          <p:cNvGrpSpPr/>
          <p:nvPr/>
        </p:nvGrpSpPr>
        <p:grpSpPr>
          <a:xfrm>
            <a:off x="0" y="361951"/>
            <a:ext cx="5257800" cy="781050"/>
            <a:chOff x="1524000" y="1665817"/>
            <a:chExt cx="15001626" cy="745067"/>
          </a:xfrm>
        </p:grpSpPr>
        <p:sp>
          <p:nvSpPr>
            <p:cNvPr id="10" name="Rectangle 9"/>
            <p:cNvSpPr/>
            <p:nvPr/>
          </p:nvSpPr>
          <p:spPr>
            <a:xfrm>
              <a:off x="1524000" y="1665817"/>
              <a:ext cx="15001626" cy="745067"/>
            </a:xfrm>
            <a:prstGeom prst="rect">
              <a:avLst/>
            </a:prstGeom>
            <a:solidFill>
              <a:srgbClr val="F7C63A">
                <a:alpha val="95000"/>
              </a:srgb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11" name="TextBox 10"/>
            <p:cNvSpPr txBox="1"/>
            <p:nvPr/>
          </p:nvSpPr>
          <p:spPr>
            <a:xfrm>
              <a:off x="1921295" y="1733549"/>
              <a:ext cx="14604331" cy="609600"/>
            </a:xfrm>
            <a:prstGeom prst="rect">
              <a:avLst/>
            </a:prstGeom>
            <a:noFill/>
          </p:spPr>
          <p:txBody>
            <a:bodyPr wrap="none" lIns="0" tIns="0" rIns="0" bIns="0" rtlCol="0" anchor="ctr">
              <a:noAutofit/>
            </a:bodyPr>
            <a:lstStyle/>
            <a:p>
              <a:pPr>
                <a:lnSpc>
                  <a:spcPct val="80000"/>
                </a:lnSpc>
              </a:pPr>
              <a:r>
                <a:rPr lang="en-US" sz="3800" dirty="0" smtClean="0">
                  <a:solidFill>
                    <a:schemeClr val="bg1"/>
                  </a:solidFill>
                  <a:effectLst>
                    <a:outerShdw blurRad="50800" dist="38100" dir="2700000" algn="tl" rotWithShape="0">
                      <a:prstClr val="black"/>
                    </a:outerShdw>
                  </a:effectLst>
                  <a:latin typeface="Arial"/>
                  <a:cs typeface="Arial"/>
                </a:rPr>
                <a:t>Remote Power Control</a:t>
              </a:r>
              <a:endParaRPr lang="en-US" sz="3800" dirty="0">
                <a:solidFill>
                  <a:schemeClr val="bg1"/>
                </a:solidFill>
                <a:effectLst>
                  <a:outerShdw blurRad="50800" dist="38100" dir="2700000" algn="tl" rotWithShape="0">
                    <a:prstClr val="black"/>
                  </a:outerShdw>
                </a:effectLst>
                <a:latin typeface="Arial"/>
                <a:cs typeface="Arial"/>
              </a:endParaRPr>
            </a:p>
          </p:txBody>
        </p:sp>
      </p:grpSp>
      <p:pic>
        <p:nvPicPr>
          <p:cNvPr id="12" name="Picture 15" descr="bboxnetservlogo_blk.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6310170"/>
            <a:ext cx="2057400" cy="364316"/>
          </a:xfrm>
          <a:prstGeom prst="rect">
            <a:avLst/>
          </a:prstGeom>
          <a:noFill/>
          <a:ln w="9525">
            <a:noFill/>
            <a:miter lim="800000"/>
            <a:headEnd/>
            <a:tailEnd/>
          </a:ln>
        </p:spPr>
      </p:pic>
    </p:spTree>
    <p:extLst>
      <p:ext uri="{BB962C8B-B14F-4D97-AF65-F5344CB8AC3E}">
        <p14:creationId xmlns:p14="http://schemas.microsoft.com/office/powerpoint/2010/main" val="163704352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 descr="http://www.kdbit.co.nz/images/networksecurity2.jpg"/>
          <p:cNvPicPr>
            <a:picLocks noChangeAspect="1" noChangeArrowheads="1"/>
          </p:cNvPicPr>
          <p:nvPr/>
        </p:nvPicPr>
        <p:blipFill>
          <a:blip r:embed="rId3"/>
          <a:srcRect/>
          <a:stretch>
            <a:fillRect/>
          </a:stretch>
        </p:blipFill>
        <p:spPr bwMode="auto">
          <a:xfrm>
            <a:off x="3657600" y="3352800"/>
            <a:ext cx="4497388" cy="3373041"/>
          </a:xfrm>
          <a:prstGeom prst="rect">
            <a:avLst/>
          </a:prstGeom>
          <a:noFill/>
          <a:ln w="9525">
            <a:noFill/>
            <a:miter lim="800000"/>
            <a:headEnd/>
            <a:tailEnd/>
          </a:ln>
        </p:spPr>
      </p:pic>
      <p:sp>
        <p:nvSpPr>
          <p:cNvPr id="23555" name="Slide Number Placeholder 5"/>
          <p:cNvSpPr>
            <a:spLocks noGrp="1"/>
          </p:cNvSpPr>
          <p:nvPr>
            <p:ph type="sldNum" sz="quarter" idx="12"/>
          </p:nvPr>
        </p:nvSpPr>
        <p:spPr>
          <a:prstGeom prst="rect">
            <a:avLst/>
          </a:prstGeom>
          <a:noFill/>
        </p:spPr>
        <p:txBody>
          <a:bodyPr/>
          <a:lstStyle/>
          <a:p>
            <a:fld id="{04E76EE2-45EE-4644-9E11-244158CAF2B8}" type="slidenum">
              <a:rPr lang="en-US" smtClean="0">
                <a:latin typeface="Arial" pitchFamily="84" charset="0"/>
                <a:ea typeface="ＭＳ Ｐゴシック" pitchFamily="84" charset="-128"/>
                <a:cs typeface="ＭＳ Ｐゴシック" pitchFamily="84" charset="-128"/>
              </a:rPr>
              <a:pPr/>
              <a:t>9</a:t>
            </a:fld>
            <a:endParaRPr lang="en-US" smtClean="0">
              <a:latin typeface="Arial" pitchFamily="84" charset="0"/>
              <a:ea typeface="ＭＳ Ｐゴシック" pitchFamily="84" charset="-128"/>
              <a:cs typeface="ＭＳ Ｐゴシック" pitchFamily="84" charset="-128"/>
            </a:endParaRPr>
          </a:p>
        </p:txBody>
      </p:sp>
      <p:sp>
        <p:nvSpPr>
          <p:cNvPr id="8" name="Rectangle 3"/>
          <p:cNvSpPr txBox="1">
            <a:spLocks noChangeArrowheads="1"/>
          </p:cNvSpPr>
          <p:nvPr/>
        </p:nvSpPr>
        <p:spPr>
          <a:xfrm>
            <a:off x="331788" y="1447800"/>
            <a:ext cx="8534400" cy="4191000"/>
          </a:xfrm>
          <a:prstGeom prst="rect">
            <a:avLst/>
          </a:prstGeom>
        </p:spPr>
        <p:txBody>
          <a:bodyPr vert="horz" lIns="0" tIns="45720" rIns="0" bIns="45720" rtlCol="0">
            <a:noAutofit/>
          </a:bodyPr>
          <a:lstStyle>
            <a:lvl1pPr marL="0" indent="0" algn="l" defTabSz="457200" rtl="0" eaLnBrk="1" latinLnBrk="0" hangingPunct="1">
              <a:lnSpc>
                <a:spcPts val="3420"/>
              </a:lnSpc>
              <a:spcBef>
                <a:spcPts val="0"/>
              </a:spcBef>
              <a:buFontTx/>
              <a:buNone/>
              <a:defRPr sz="3200" b="0" kern="1200">
                <a:solidFill>
                  <a:schemeClr val="tx1"/>
                </a:solidFill>
                <a:latin typeface="Arial"/>
                <a:ea typeface="+mn-ea"/>
                <a:cs typeface="Arial"/>
              </a:defRPr>
            </a:lvl1pPr>
            <a:lvl2pPr marL="801688" indent="-344488" algn="l" defTabSz="457200" rtl="0" eaLnBrk="1" latinLnBrk="0" hangingPunct="1">
              <a:spcBef>
                <a:spcPct val="20000"/>
              </a:spcBef>
              <a:buClr>
                <a:srgbClr val="8BBF5B"/>
              </a:buClr>
              <a:buSzPct val="110000"/>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8BBF5B"/>
              </a:buClr>
              <a:buSzPct val="110000"/>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8BBF5B"/>
              </a:buClr>
              <a:buSzPct val="110000"/>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4675" lvl="2" indent="-266700"/>
            <a:r>
              <a:rPr lang="en-US" sz="2200" dirty="0" smtClean="0">
                <a:effectLst/>
              </a:rPr>
              <a:t>Brokers communications </a:t>
            </a:r>
            <a:r>
              <a:rPr lang="en-US" sz="2200" dirty="0">
                <a:effectLst/>
              </a:rPr>
              <a:t>between the </a:t>
            </a:r>
            <a:r>
              <a:rPr lang="en-US" sz="2200" dirty="0" smtClean="0">
                <a:effectLst/>
              </a:rPr>
              <a:t>management </a:t>
            </a:r>
            <a:br>
              <a:rPr lang="en-US" sz="2200" dirty="0" smtClean="0">
                <a:effectLst/>
              </a:rPr>
            </a:br>
            <a:r>
              <a:rPr lang="en-US" sz="2200" dirty="0" smtClean="0">
                <a:effectLst/>
              </a:rPr>
              <a:t>interfaces </a:t>
            </a:r>
            <a:r>
              <a:rPr lang="en-US" sz="2200" dirty="0">
                <a:effectLst/>
              </a:rPr>
              <a:t>and the management client.</a:t>
            </a:r>
          </a:p>
          <a:p>
            <a:pPr marL="574675" lvl="2" indent="-266700"/>
            <a:r>
              <a:rPr lang="en-US" sz="2200" dirty="0">
                <a:effectLst/>
              </a:rPr>
              <a:t>Provides a single point of access.</a:t>
            </a:r>
          </a:p>
          <a:p>
            <a:pPr marL="574675" lvl="2" indent="-266700"/>
            <a:r>
              <a:rPr lang="en-US" sz="2200" dirty="0">
                <a:effectLst/>
              </a:rPr>
              <a:t>Authorizes all access against a core authentication server.</a:t>
            </a:r>
          </a:p>
          <a:p>
            <a:pPr marL="574675" lvl="2" indent="-266700"/>
            <a:r>
              <a:rPr lang="en-US" sz="2200" dirty="0">
                <a:effectLst/>
              </a:rPr>
              <a:t>Restrict access by IP </a:t>
            </a:r>
            <a:r>
              <a:rPr lang="en-US" sz="2200" dirty="0" smtClean="0">
                <a:effectLst/>
              </a:rPr>
              <a:t>address.</a:t>
            </a:r>
            <a:endParaRPr lang="en-US" sz="2200" dirty="0">
              <a:effectLst/>
            </a:endParaRPr>
          </a:p>
          <a:p>
            <a:pPr marL="574675" lvl="2" indent="-266700"/>
            <a:r>
              <a:rPr lang="en-US" sz="2200" dirty="0">
                <a:effectLst/>
              </a:rPr>
              <a:t>IPSec </a:t>
            </a:r>
            <a:r>
              <a:rPr lang="en-US" sz="2200" dirty="0" smtClean="0">
                <a:effectLst/>
              </a:rPr>
              <a:t>VPNs.</a:t>
            </a:r>
            <a:endParaRPr lang="en-US" sz="2200" dirty="0">
              <a:effectLst/>
            </a:endParaRPr>
          </a:p>
          <a:p>
            <a:pPr marL="574675" lvl="2" indent="-266700"/>
            <a:r>
              <a:rPr lang="en-US" sz="2200" dirty="0">
                <a:effectLst/>
              </a:rPr>
              <a:t>FIPs 140-2 </a:t>
            </a:r>
            <a:r>
              <a:rPr lang="en-US" sz="2200" dirty="0" smtClean="0">
                <a:effectLst/>
              </a:rPr>
              <a:t>validated.</a:t>
            </a:r>
            <a:endParaRPr lang="en-US" sz="2200" dirty="0">
              <a:effectLst/>
            </a:endParaRPr>
          </a:p>
        </p:txBody>
      </p:sp>
      <p:grpSp>
        <p:nvGrpSpPr>
          <p:cNvPr id="9" name="Group 8"/>
          <p:cNvGrpSpPr/>
          <p:nvPr/>
        </p:nvGrpSpPr>
        <p:grpSpPr>
          <a:xfrm>
            <a:off x="0" y="361951"/>
            <a:ext cx="8229600" cy="781050"/>
            <a:chOff x="1524000" y="1665817"/>
            <a:chExt cx="9251003" cy="745067"/>
          </a:xfrm>
        </p:grpSpPr>
        <p:sp>
          <p:nvSpPr>
            <p:cNvPr id="10" name="Rectangle 9"/>
            <p:cNvSpPr/>
            <p:nvPr/>
          </p:nvSpPr>
          <p:spPr>
            <a:xfrm>
              <a:off x="1524000" y="1665817"/>
              <a:ext cx="9251003" cy="745067"/>
            </a:xfrm>
            <a:prstGeom prst="rect">
              <a:avLst/>
            </a:prstGeom>
            <a:solidFill>
              <a:srgbClr val="F7C63A">
                <a:alpha val="95000"/>
              </a:srgb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
          <p:nvSpPr>
            <p:cNvPr id="11" name="TextBox 10"/>
            <p:cNvSpPr txBox="1"/>
            <p:nvPr/>
          </p:nvSpPr>
          <p:spPr>
            <a:xfrm>
              <a:off x="1921295" y="1733549"/>
              <a:ext cx="8853707" cy="609600"/>
            </a:xfrm>
            <a:prstGeom prst="rect">
              <a:avLst/>
            </a:prstGeom>
            <a:noFill/>
          </p:spPr>
          <p:txBody>
            <a:bodyPr wrap="none" lIns="0" tIns="0" rIns="0" bIns="0" rtlCol="0" anchor="ctr">
              <a:noAutofit/>
            </a:bodyPr>
            <a:lstStyle/>
            <a:p>
              <a:pPr>
                <a:lnSpc>
                  <a:spcPct val="80000"/>
                </a:lnSpc>
              </a:pPr>
              <a:r>
                <a:rPr lang="en-US" sz="4000" dirty="0" smtClean="0">
                  <a:solidFill>
                    <a:schemeClr val="bg1"/>
                  </a:solidFill>
                  <a:effectLst>
                    <a:outerShdw blurRad="50800" dist="38100" dir="2700000" algn="tl" rotWithShape="0">
                      <a:prstClr val="black"/>
                    </a:outerShdw>
                  </a:effectLst>
                  <a:latin typeface="Arial"/>
                  <a:cs typeface="Arial"/>
                </a:rPr>
                <a:t>Console Server Security Features</a:t>
              </a:r>
              <a:endParaRPr lang="en-US" sz="4000" dirty="0">
                <a:solidFill>
                  <a:schemeClr val="bg1"/>
                </a:solidFill>
                <a:effectLst>
                  <a:outerShdw blurRad="50800" dist="38100" dir="2700000" algn="tl" rotWithShape="0">
                    <a:prstClr val="black"/>
                  </a:outerShdw>
                </a:effectLst>
                <a:latin typeface="Arial"/>
                <a:cs typeface="Arial"/>
              </a:endParaRPr>
            </a:p>
          </p:txBody>
        </p:sp>
      </p:grpSp>
      <p:pic>
        <p:nvPicPr>
          <p:cNvPr id="12" name="Picture 15" descr="bboxnetservlogo_blk.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6310170"/>
            <a:ext cx="2057400" cy="364316"/>
          </a:xfrm>
          <a:prstGeom prst="rect">
            <a:avLst/>
          </a:prstGeom>
          <a:noFill/>
          <a:ln w="9525">
            <a:noFill/>
            <a:miter lim="800000"/>
            <a:headEnd/>
            <a:tailEnd/>
          </a:ln>
        </p:spPr>
      </p:pic>
    </p:spTree>
    <p:extLst>
      <p:ext uri="{BB962C8B-B14F-4D97-AF65-F5344CB8AC3E}">
        <p14:creationId xmlns:p14="http://schemas.microsoft.com/office/powerpoint/2010/main" val="411500287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20091</TotalTime>
  <Words>458</Words>
  <Application>Microsoft Macintosh PowerPoint</Application>
  <PresentationFormat>On-screen Show (4:3)</PresentationFormat>
  <Paragraphs>153</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Black Box Difference</vt:lpstr>
    </vt:vector>
  </TitlesOfParts>
  <Company>Black Box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 Box Corporation</dc:creator>
  <cp:lastModifiedBy>Shari Scott</cp:lastModifiedBy>
  <cp:revision>694</cp:revision>
  <cp:lastPrinted>2015-08-27T13:52:10Z</cp:lastPrinted>
  <dcterms:created xsi:type="dcterms:W3CDTF">2004-03-01T17:57:50Z</dcterms:created>
  <dcterms:modified xsi:type="dcterms:W3CDTF">2015-09-08T15:17:30Z</dcterms:modified>
</cp:coreProperties>
</file>