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354" r:id="rId1"/>
  </p:sldMasterIdLst>
  <p:notesMasterIdLst>
    <p:notesMasterId r:id="rId19"/>
  </p:notesMasterIdLst>
  <p:handoutMasterIdLst>
    <p:handoutMasterId r:id="rId20"/>
  </p:handoutMasterIdLst>
  <p:sldIdLst>
    <p:sldId id="328" r:id="rId2"/>
    <p:sldId id="335" r:id="rId3"/>
    <p:sldId id="362" r:id="rId4"/>
    <p:sldId id="363" r:id="rId5"/>
    <p:sldId id="369" r:id="rId6"/>
    <p:sldId id="370" r:id="rId7"/>
    <p:sldId id="337" r:id="rId8"/>
    <p:sldId id="366" r:id="rId9"/>
    <p:sldId id="352" r:id="rId10"/>
    <p:sldId id="338" r:id="rId11"/>
    <p:sldId id="357" r:id="rId12"/>
    <p:sldId id="353" r:id="rId13"/>
    <p:sldId id="356" r:id="rId14"/>
    <p:sldId id="354" r:id="rId15"/>
    <p:sldId id="342" r:id="rId16"/>
    <p:sldId id="364" r:id="rId17"/>
    <p:sldId id="372" r:id="rId18"/>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FB13E"/>
    <a:srgbClr val="2176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512" y="-112"/>
      </p:cViewPr>
      <p:guideLst>
        <p:guide orient="horz" pos="546"/>
        <p:guide orient="horz" pos="4225"/>
        <p:guide orient="horz" pos="881"/>
        <p:guide orient="horz" pos="3837"/>
        <p:guide orient="horz" pos="1114"/>
        <p:guide pos="3684"/>
        <p:guide pos="3667"/>
        <p:guide pos="5615"/>
        <p:guide pos="540"/>
        <p:guide pos="237"/>
        <p:guide pos="4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smtClean="0">
                <a:latin typeface="Calibri"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cs typeface="Arial" charset="0"/>
              </a:defRPr>
            </a:lvl1pPr>
          </a:lstStyle>
          <a:p>
            <a:pPr>
              <a:defRPr/>
            </a:pPr>
            <a:fld id="{7412795A-B3F8-3545-877E-CA1319B4FC1A}" type="datetime1">
              <a:rPr lang="en-US"/>
              <a:pPr>
                <a:defRPr/>
              </a:pPr>
              <a:t>9/22/15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smtClean="0">
                <a:latin typeface="Calibri"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cs typeface="Arial" charset="0"/>
              </a:defRPr>
            </a:lvl1pPr>
          </a:lstStyle>
          <a:p>
            <a:pPr>
              <a:defRPr/>
            </a:pPr>
            <a:fld id="{BE7DFD40-3586-9B44-80CD-F8C75A90B5D2}" type="slidenum">
              <a:rPr lang="en-US"/>
              <a:pPr>
                <a:defRPr/>
              </a:pPr>
              <a:t>‹#›</a:t>
            </a:fld>
            <a:endParaRPr lang="en-US"/>
          </a:p>
        </p:txBody>
      </p:sp>
    </p:spTree>
    <p:extLst>
      <p:ext uri="{BB962C8B-B14F-4D97-AF65-F5344CB8AC3E}">
        <p14:creationId xmlns:p14="http://schemas.microsoft.com/office/powerpoint/2010/main" val="2532648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smtClean="0">
                <a:latin typeface="Calibri"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smtClean="0">
                <a:latin typeface="Calibri" charset="0"/>
                <a:cs typeface="Arial" charset="0"/>
              </a:defRPr>
            </a:lvl1pPr>
          </a:lstStyle>
          <a:p>
            <a:pPr>
              <a:defRPr/>
            </a:pPr>
            <a:fld id="{4C48232B-773C-EF41-B822-C9373954411C}" type="datetime1">
              <a:rPr lang="en-US"/>
              <a:pPr>
                <a:defRPr/>
              </a:pPr>
              <a:t>9/22/15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smtClean="0">
                <a:latin typeface="Calibri"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smtClean="0">
                <a:latin typeface="Calibri" charset="0"/>
                <a:cs typeface="Arial" charset="0"/>
              </a:defRPr>
            </a:lvl1pPr>
          </a:lstStyle>
          <a:p>
            <a:pPr>
              <a:defRPr/>
            </a:pPr>
            <a:fld id="{E8CEC2AB-7E39-FD42-8280-E9B5FA7F1EC7}" type="slidenum">
              <a:rPr lang="en-US"/>
              <a:pPr>
                <a:defRPr/>
              </a:pPr>
              <a:t>‹#›</a:t>
            </a:fld>
            <a:endParaRPr lang="en-US"/>
          </a:p>
        </p:txBody>
      </p:sp>
    </p:spTree>
    <p:extLst>
      <p:ext uri="{BB962C8B-B14F-4D97-AF65-F5344CB8AC3E}">
        <p14:creationId xmlns:p14="http://schemas.microsoft.com/office/powerpoint/2010/main" val="129282267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C54FC9-01EF-8C41-859E-71D66129F872}" type="slidenum">
              <a:rPr lang="en-US" sz="1300">
                <a:latin typeface="Calibri" charset="0"/>
                <a:cs typeface="Arial" charset="0"/>
              </a:rPr>
              <a:pPr eaLnBrk="1" hangingPunct="1"/>
              <a:t>1</a:t>
            </a:fld>
            <a:endParaRPr lang="en-US" sz="1300">
              <a:latin typeface="Calibri"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ja-JP" altLang="en-US">
              <a:latin typeface="Calibri" charset="0"/>
              <a:cs typeface="ＭＳ Ｐゴシック"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7F6A68-630F-9948-9F39-76A0CE123EDE}" type="slidenum">
              <a:rPr lang="en-US" altLang="ja-JP" sz="1300">
                <a:latin typeface="Calibri" charset="0"/>
                <a:cs typeface="Arial" charset="0"/>
              </a:rPr>
              <a:pPr eaLnBrk="1" hangingPunct="1"/>
              <a:t>2</a:t>
            </a:fld>
            <a:endParaRPr lang="en-US" altLang="ja-JP" sz="1300">
              <a:latin typeface="Calibri"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298732-2620-FB4A-B385-C4F79E24D1E6}" type="slidenum">
              <a:rPr lang="en-US" altLang="zh-TW" sz="1300">
                <a:latin typeface="Calibri" charset="0"/>
                <a:cs typeface="Arial" charset="0"/>
              </a:rPr>
              <a:pPr eaLnBrk="1" hangingPunct="1"/>
              <a:t>7</a:t>
            </a:fld>
            <a:endParaRPr lang="en-US" altLang="zh-TW" sz="1300">
              <a:latin typeface="Calibri" charset="0"/>
              <a:cs typeface="Arial" charset="0"/>
            </a:endParaRPr>
          </a:p>
        </p:txBody>
      </p:sp>
      <p:sp>
        <p:nvSpPr>
          <p:cNvPr id="17410" name="Rectangle 7"/>
          <p:cNvSpPr txBox="1">
            <a:spLocks noGrp="1" noChangeArrowheads="1"/>
          </p:cNvSpPr>
          <p:nvPr/>
        </p:nvSpPr>
        <p:spPr bwMode="auto">
          <a:xfrm>
            <a:off x="4144963"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89" tIns="47145" rIns="94289" bIns="4714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C2A756E-4ACD-7349-B673-C7A3B2ECD06A}" type="slidenum">
              <a:rPr lang="en-US" altLang="zh-TW" sz="1200">
                <a:latin typeface="Calibri" charset="0"/>
              </a:rPr>
              <a:pPr algn="r"/>
              <a:t>7</a:t>
            </a:fld>
            <a:endParaRPr lang="en-US" altLang="zh-TW" sz="1200">
              <a:latin typeface="Calibri" charset="0"/>
            </a:endParaRPr>
          </a:p>
        </p:txBody>
      </p:sp>
      <p:sp>
        <p:nvSpPr>
          <p:cNvPr id="17411" name="Rectangle 2"/>
          <p:cNvSpPr>
            <a:spLocks noGrp="1" noRot="1" noChangeAspect="1" noChangeArrowheads="1" noTextEdit="1"/>
          </p:cNvSpPr>
          <p:nvPr>
            <p:ph type="sldImg"/>
          </p:nvPr>
        </p:nvSpPr>
        <p:spPr bwMode="auto">
          <a:xfrm>
            <a:off x="1258888" y="720725"/>
            <a:ext cx="4799012"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2" name="Rectangle 3"/>
          <p:cNvSpPr>
            <a:spLocks noGrp="1" noChangeArrowheads="1"/>
          </p:cNvSpPr>
          <p:nvPr>
            <p:ph type="body" idx="1"/>
          </p:nvPr>
        </p:nvSpPr>
        <p:spPr bwMode="auto">
          <a:xfrm>
            <a:off x="731838" y="4556125"/>
            <a:ext cx="5851525" cy="432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89" tIns="47145" rIns="94289" bIns="47145"/>
          <a:lstStyle/>
          <a:p>
            <a:pPr>
              <a:spcBef>
                <a:spcPct val="0"/>
              </a:spcBef>
            </a:pPr>
            <a:r>
              <a:rPr lang="en-US" altLang="ja-JP">
                <a:latin typeface="Arial" charset="0"/>
                <a:cs typeface="ＭＳ Ｐゴシック" charset="0"/>
              </a:rPr>
              <a:t>Managed switches support high availability features such as spanning tree, redundant ring topologies, link aggregation, IP multicast.</a:t>
            </a:r>
          </a:p>
          <a:p>
            <a:pPr>
              <a:spcBef>
                <a:spcPct val="0"/>
              </a:spcBef>
            </a:pPr>
            <a:r>
              <a:rPr lang="en-US" altLang="ja-JP">
                <a:latin typeface="Arial" charset="0"/>
                <a:cs typeface="ＭＳ Ｐゴシック" charset="0"/>
              </a:rPr>
              <a:t>Managed switches can be configured and monitored remotely via web or SNMP interfaces.</a:t>
            </a:r>
          </a:p>
          <a:p>
            <a:pPr>
              <a:spcBef>
                <a:spcPct val="0"/>
              </a:spcBef>
            </a:pPr>
            <a:r>
              <a:rPr lang="en-US" altLang="ja-JP">
                <a:latin typeface="Arial" charset="0"/>
                <a:cs typeface="ＭＳ Ｐゴシック" charset="0"/>
              </a:rPr>
              <a:t>Support for precision time protocol client</a:t>
            </a:r>
          </a:p>
          <a:p>
            <a:pPr>
              <a:spcBef>
                <a:spcPct val="0"/>
              </a:spcBef>
            </a:pPr>
            <a:r>
              <a:rPr lang="en-US" altLang="ja-JP">
                <a:latin typeface="Arial" charset="0"/>
                <a:cs typeface="ＭＳ Ｐゴシック" charset="0"/>
              </a:rPr>
              <a:t>Relay output for fault event alarming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cs typeface="ＭＳ Ｐゴシック" charset="0"/>
              </a:rPr>
              <a:t>Here</a:t>
            </a:r>
            <a:r>
              <a:rPr lang="ja-JP" altLang="en-US">
                <a:latin typeface="Calibri" charset="0"/>
                <a:cs typeface="ＭＳ Ｐゴシック" charset="0"/>
              </a:rPr>
              <a:t>’</a:t>
            </a:r>
            <a:r>
              <a:rPr lang="en-US" altLang="ja-JP">
                <a:latin typeface="Calibri" charset="0"/>
                <a:cs typeface="ＭＳ Ｐゴシック" charset="0"/>
              </a:rPr>
              <a:t>s how resilient ring failover works.  Each switch in the ring is configured by enabling ring failover and by defining the 2 ring ports on the switch. One of the links in the ring is defined as the backup path and the backup path is disabled initially.  Each switch monitors its own ring ports status to detect ring failure.  When a switch detects a link down state, it will send link change information to the other switches on the ring.  So when a link failure occurs the backup path is enabled within 15-30 msec to keep traffic running around the ring.</a:t>
            </a:r>
            <a:endParaRPr lang="en-US">
              <a:latin typeface="Calibri" charset="0"/>
              <a:cs typeface="ＭＳ Ｐゴシック"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D2E70B-2B63-6644-8DC2-1B758D2A7B20}" type="slidenum">
              <a:rPr lang="en-US" sz="1300">
                <a:latin typeface="Calibri" charset="0"/>
                <a:cs typeface="Arial" charset="0"/>
              </a:rPr>
              <a:pPr eaLnBrk="1" hangingPunct="1"/>
              <a:t>9</a:t>
            </a:fld>
            <a:endParaRPr lang="en-US" sz="1300">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latin typeface="Arial" charset="0"/>
                <a:cs typeface="Arial" charset="0"/>
              </a:rPr>
              <a:t>New low voltage power supply available for LE2700 series.</a:t>
            </a:r>
          </a:p>
          <a:p>
            <a:r>
              <a:rPr lang="en-US" altLang="ja-JP">
                <a:latin typeface="Arial" charset="0"/>
                <a:cs typeface="Arial" charset="0"/>
              </a:rPr>
              <a:t>LE2700LV is the chassis with dual low voltage supplies included, 20-72VDC.</a:t>
            </a:r>
          </a:p>
          <a:p>
            <a:r>
              <a:rPr lang="en-US" altLang="ja-JP">
                <a:latin typeface="Arial" charset="0"/>
                <a:cs typeface="Arial" charset="0"/>
              </a:rPr>
              <a:t>Spare low voltage power supply is the LE2700LV-PS.</a:t>
            </a:r>
          </a:p>
          <a:p>
            <a:r>
              <a:rPr lang="en-US" altLang="ja-JP">
                <a:latin typeface="Arial" charset="0"/>
                <a:cs typeface="Arial" charset="0"/>
              </a:rPr>
              <a:t>Obtained EN 61850-3 certification for the LE2700 chassis.  Certification testing performed for EMC, climatic, and mechanical conditions.</a:t>
            </a:r>
          </a:p>
          <a:p>
            <a:r>
              <a:rPr lang="en-US" altLang="ja-JP">
                <a:latin typeface="Arial" charset="0"/>
                <a:cs typeface="Arial" charset="0"/>
              </a:rPr>
              <a:t>EN 61850-3 is an IEC standard for electrical substation automation.</a:t>
            </a:r>
          </a:p>
          <a:p>
            <a:endParaRPr lang="en-US" altLang="ja-JP">
              <a:latin typeface="Arial" charset="0"/>
              <a:cs typeface="Arial" charset="0"/>
            </a:endParaRPr>
          </a:p>
          <a:p>
            <a:r>
              <a:rPr lang="en-US" altLang="ja-JP">
                <a:latin typeface="Arial" charset="0"/>
                <a:cs typeface="Arial" charset="0"/>
              </a:rPr>
              <a:t>Complies with IEEE 802.3az energy efficient standards</a:t>
            </a:r>
          </a:p>
          <a:p>
            <a:r>
              <a:rPr lang="en-US" altLang="ja-JP">
                <a:latin typeface="Arial" charset="0"/>
                <a:cs typeface="Arial" charset="0"/>
              </a:rPr>
              <a:t>Field upgradable</a:t>
            </a:r>
          </a:p>
          <a:p>
            <a:endParaRPr lang="ja-JP" altLang="en-US">
              <a:latin typeface="Calibri" charset="0"/>
              <a:cs typeface="ＭＳ Ｐゴシック"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554742-5A41-B949-934D-471D2DBC45D9}" type="slidenum">
              <a:rPr lang="en-US" altLang="ja-JP" sz="1300">
                <a:latin typeface="Calibri" charset="0"/>
                <a:cs typeface="Arial" charset="0"/>
              </a:rPr>
              <a:pPr eaLnBrk="1" hangingPunct="1"/>
              <a:t>10</a:t>
            </a:fld>
            <a:endParaRPr lang="en-US" altLang="ja-JP" sz="1300">
              <a:latin typeface="Calibri"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cs typeface="ＭＳ Ｐゴシック" charset="0"/>
              </a:rPr>
              <a:t>Use LE2700 as aggregation switch</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BCFBEB-8FD7-504D-B664-5D394DDD4A97}" type="slidenum">
              <a:rPr lang="en-US" sz="1300">
                <a:latin typeface="Calibri" charset="0"/>
                <a:cs typeface="Arial" charset="0"/>
              </a:rPr>
              <a:pPr eaLnBrk="1" hangingPunct="1"/>
              <a:t>11</a:t>
            </a:fld>
            <a:endParaRPr lang="en-US" sz="1300">
              <a:latin typeface="Calibri"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ADF352-5950-0B43-BADE-84BDE1470024}" type="slidenum">
              <a:rPr lang="en-US" altLang="zh-TW" sz="1300">
                <a:latin typeface="Calibri" charset="0"/>
                <a:cs typeface="Arial" charset="0"/>
              </a:rPr>
              <a:pPr eaLnBrk="1" hangingPunct="1"/>
              <a:t>12</a:t>
            </a:fld>
            <a:endParaRPr lang="en-US" altLang="zh-TW" sz="1300">
              <a:latin typeface="Calibri" charset="0"/>
              <a:cs typeface="Arial" charset="0"/>
            </a:endParaRPr>
          </a:p>
        </p:txBody>
      </p:sp>
      <p:sp>
        <p:nvSpPr>
          <p:cNvPr id="26626" name="Rectangle 7"/>
          <p:cNvSpPr txBox="1">
            <a:spLocks noGrp="1" noChangeArrowheads="1"/>
          </p:cNvSpPr>
          <p:nvPr/>
        </p:nvSpPr>
        <p:spPr bwMode="auto">
          <a:xfrm>
            <a:off x="4144963"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89" tIns="47145" rIns="94289" bIns="47145"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DF7BCCA-3645-374D-8012-36A3097BC08D}" type="slidenum">
              <a:rPr lang="en-US" altLang="zh-TW" sz="1200">
                <a:latin typeface="Calibri" charset="0"/>
              </a:rPr>
              <a:pPr algn="r"/>
              <a:t>12</a:t>
            </a:fld>
            <a:endParaRPr lang="en-US" altLang="zh-TW" sz="1200">
              <a:latin typeface="Calibri" charset="0"/>
            </a:endParaRPr>
          </a:p>
        </p:txBody>
      </p:sp>
      <p:sp>
        <p:nvSpPr>
          <p:cNvPr id="26627" name="Rectangle 2"/>
          <p:cNvSpPr>
            <a:spLocks noGrp="1" noRot="1" noChangeAspect="1" noChangeArrowheads="1" noTextEdit="1"/>
          </p:cNvSpPr>
          <p:nvPr>
            <p:ph type="sldImg"/>
          </p:nvPr>
        </p:nvSpPr>
        <p:spPr bwMode="auto">
          <a:xfrm>
            <a:off x="1258888" y="720725"/>
            <a:ext cx="4799012"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8" name="Rectangle 3"/>
          <p:cNvSpPr>
            <a:spLocks noGrp="1" noChangeArrowheads="1"/>
          </p:cNvSpPr>
          <p:nvPr>
            <p:ph type="body" idx="1"/>
          </p:nvPr>
        </p:nvSpPr>
        <p:spPr bwMode="auto">
          <a:xfrm>
            <a:off x="731838" y="4556125"/>
            <a:ext cx="5851525" cy="432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89" tIns="47145" rIns="94289" bIns="47145"/>
          <a:lstStyle/>
          <a:p>
            <a:pPr>
              <a:spcBef>
                <a:spcPct val="0"/>
              </a:spcBef>
            </a:pPr>
            <a:r>
              <a:rPr lang="en-US" altLang="ja-JP">
                <a:latin typeface="Arial" charset="0"/>
                <a:cs typeface="ＭＳ Ｐゴシック" charset="0"/>
              </a:rPr>
              <a:t>Managed switches support high availability features such as spanning tree, redundant ring topologies, link aggregation, IP multicast.</a:t>
            </a:r>
          </a:p>
          <a:p>
            <a:pPr>
              <a:spcBef>
                <a:spcPct val="0"/>
              </a:spcBef>
            </a:pPr>
            <a:r>
              <a:rPr lang="en-US" altLang="ja-JP">
                <a:latin typeface="Arial" charset="0"/>
                <a:cs typeface="ＭＳ Ｐゴシック" charset="0"/>
              </a:rPr>
              <a:t>Managed switches can be configured and monitored remotely via web or SNMP interfaces.</a:t>
            </a:r>
          </a:p>
          <a:p>
            <a:pPr>
              <a:spcBef>
                <a:spcPct val="0"/>
              </a:spcBef>
            </a:pPr>
            <a:r>
              <a:rPr lang="en-US" altLang="ja-JP">
                <a:latin typeface="Arial" charset="0"/>
                <a:cs typeface="ＭＳ Ｐゴシック" charset="0"/>
              </a:rPr>
              <a:t>Road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cs typeface="ＭＳ Ｐゴシック" charset="0"/>
              </a:rPr>
              <a:t>Use LE2700 as aggregation switch</a:t>
            </a:r>
          </a:p>
          <a:p>
            <a:endParaRPr lang="en-US">
              <a:latin typeface="Calibri" charset="0"/>
              <a:cs typeface="ＭＳ Ｐゴシック" charset="0"/>
            </a:endParaRPr>
          </a:p>
          <a:p>
            <a:r>
              <a:rPr lang="en-US">
                <a:solidFill>
                  <a:srgbClr val="FF0000"/>
                </a:solidFill>
                <a:latin typeface="Calibri" charset="0"/>
                <a:cs typeface="ＭＳ Ｐゴシック" charset="0"/>
              </a:rPr>
              <a:t>NOTE: PICK UP DIAGRAM NETWORKING DMP P. 19</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147DAC-7DA7-F144-8BD6-51B71132E763}" type="slidenum">
              <a:rPr lang="en-US" sz="1300">
                <a:latin typeface="Calibri" charset="0"/>
                <a:cs typeface="Arial" charset="0"/>
              </a:rPr>
              <a:pPr eaLnBrk="1" hangingPunct="1"/>
              <a:t>13</a:t>
            </a:fld>
            <a:endParaRPr lang="en-US" sz="1300">
              <a:latin typeface="Calibri"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Calibri" charset="0"/>
                <a:cs typeface="ＭＳ Ｐゴシック" charset="0"/>
              </a:rPr>
              <a:t>Here is a security surveillance example using PoE switches with IP cameras.</a:t>
            </a:r>
          </a:p>
          <a:p>
            <a:pPr>
              <a:spcBef>
                <a:spcPct val="0"/>
              </a:spcBef>
            </a:pPr>
            <a:r>
              <a:rPr lang="en-US">
                <a:latin typeface="Calibri" charset="0"/>
                <a:cs typeface="ＭＳ Ｐゴシック" charset="0"/>
              </a:rPr>
              <a:t>In this example the remote cameras are powered from the LPH1004A PoE switch.  This is an Industrial Ethernet gigabit switch that is designed for harsh environments with extended temperature range.</a:t>
            </a:r>
          </a:p>
          <a:p>
            <a:pPr>
              <a:spcBef>
                <a:spcPct val="0"/>
              </a:spcBef>
            </a:pPr>
            <a:r>
              <a:rPr lang="en-US">
                <a:latin typeface="Calibri" charset="0"/>
                <a:cs typeface="ＭＳ Ｐゴシック" charset="0"/>
              </a:rPr>
              <a:t>The LPH01004 gathers camera traffic and has a fiber uplink to backhaul the video long distances to the aggregation switch or command center where data is stored or analyzed by security personnel.</a:t>
            </a:r>
          </a:p>
          <a:p>
            <a:pPr>
              <a:spcBef>
                <a:spcPct val="0"/>
              </a:spcBef>
            </a:pPr>
            <a:endParaRPr lang="en-US">
              <a:latin typeface="Calibri" charset="0"/>
              <a:cs typeface="ＭＳ Ｐゴシック" charset="0"/>
            </a:endParaRPr>
          </a:p>
          <a:p>
            <a:pPr>
              <a:spcBef>
                <a:spcPct val="0"/>
              </a:spcBef>
            </a:pPr>
            <a:r>
              <a:rPr lang="en-US">
                <a:latin typeface="Calibri" charset="0"/>
                <a:cs typeface="ＭＳ Ｐゴシック" charset="0"/>
              </a:rPr>
              <a:t>Another popular application for PoE switches and media converters is to backhaul data from wifi access points.</a:t>
            </a:r>
          </a:p>
          <a:p>
            <a:pPr>
              <a:spcBef>
                <a:spcPct val="0"/>
              </a:spcBef>
            </a:pPr>
            <a:r>
              <a:rPr lang="en-US">
                <a:latin typeface="Calibri" charset="0"/>
                <a:cs typeface="ＭＳ Ｐゴシック" charset="0"/>
              </a:rPr>
              <a:t>The value of PoE is that it allows installers to complete the project more quickly and at lower cost by avoiding the cost and time associated with installing AC power circuits in remote locations.  PoE switches and converters not only transport the data but deliver power to IP cameras and wifi access point, too.</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eaLnBrk="0" hangingPunct="0">
              <a:defRPr sz="2400">
                <a:solidFill>
                  <a:schemeClr val="tx1"/>
                </a:solidFill>
                <a:latin typeface="Arial" charset="0"/>
                <a:ea typeface="ＭＳ Ｐゴシック" charset="0"/>
                <a:cs typeface="ＭＳ Ｐゴシック" charset="0"/>
              </a:defRPr>
            </a:lvl1pPr>
            <a:lvl2pPr marL="742950" indent="-285750" defTabSz="962025" eaLnBrk="0" hangingPunct="0">
              <a:defRPr sz="2400">
                <a:solidFill>
                  <a:schemeClr val="tx1"/>
                </a:solidFill>
                <a:latin typeface="Arial" charset="0"/>
                <a:ea typeface="ＭＳ Ｐゴシック" charset="0"/>
              </a:defRPr>
            </a:lvl2pPr>
            <a:lvl3pPr marL="1143000" indent="-228600" defTabSz="962025" eaLnBrk="0" hangingPunct="0">
              <a:defRPr sz="2400">
                <a:solidFill>
                  <a:schemeClr val="tx1"/>
                </a:solidFill>
                <a:latin typeface="Arial" charset="0"/>
                <a:ea typeface="ＭＳ Ｐゴシック" charset="0"/>
              </a:defRPr>
            </a:lvl3pPr>
            <a:lvl4pPr marL="1600200" indent="-228600" defTabSz="962025" eaLnBrk="0" hangingPunct="0">
              <a:defRPr sz="2400">
                <a:solidFill>
                  <a:schemeClr val="tx1"/>
                </a:solidFill>
                <a:latin typeface="Arial" charset="0"/>
                <a:ea typeface="ＭＳ Ｐゴシック" charset="0"/>
              </a:defRPr>
            </a:lvl4pPr>
            <a:lvl5pPr marL="2057400" indent="-228600" defTabSz="962025" eaLnBrk="0" hangingPunct="0">
              <a:defRPr sz="2400">
                <a:solidFill>
                  <a:schemeClr val="tx1"/>
                </a:solidFill>
                <a:latin typeface="Arial" charset="0"/>
                <a:ea typeface="ＭＳ Ｐゴシック" charset="0"/>
              </a:defRPr>
            </a:lvl5pPr>
            <a:lvl6pPr marL="2514600" indent="-228600" defTabSz="9620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620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620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6202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C628B-D98A-C544-A56E-85121A281BE1}" type="slidenum">
              <a:rPr lang="en-US" sz="1300">
                <a:latin typeface="Times New Roman" charset="0"/>
                <a:cs typeface="Arial" charset="0"/>
              </a:rPr>
              <a:pPr eaLnBrk="1" hangingPunct="1"/>
              <a:t>15</a:t>
            </a:fld>
            <a:endParaRPr lang="en-US" sz="1300">
              <a:latin typeface="Times New Roman"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Picture 11" descr="bboxnetservlogo_bl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309563"/>
            <a:ext cx="338455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6996113" y="606425"/>
            <a:ext cx="1870075" cy="384175"/>
          </a:xfrm>
          <a:prstGeom prst="rect">
            <a:avLst/>
          </a:prstGeom>
          <a:noFill/>
          <a:ln w="9525">
            <a:noFill/>
            <a:miter lim="800000"/>
            <a:headEnd/>
            <a:tailEnd/>
          </a:ln>
          <a:effectLst/>
        </p:spPr>
        <p:txBody>
          <a:bodyPr lIns="76181" tIns="38091" rIns="76181" bIns="38091">
            <a:spAutoFit/>
          </a:bodyPr>
          <a:lstStyle>
            <a:lvl1pPr defTabSz="760413" eaLnBrk="0" hangingPunct="0">
              <a:defRPr sz="2400">
                <a:solidFill>
                  <a:schemeClr val="tx1"/>
                </a:solidFill>
                <a:latin typeface="Arial" charset="0"/>
                <a:ea typeface="ＭＳ Ｐゴシック" charset="0"/>
                <a:cs typeface="ＭＳ Ｐゴシック" charset="0"/>
              </a:defRPr>
            </a:lvl1pPr>
            <a:lvl2pPr marL="37931725" indent="-37474525" defTabSz="76041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2000" smtClean="0">
              <a:solidFill>
                <a:srgbClr val="000000"/>
              </a:solidFill>
              <a:latin typeface="Times New Roman" charset="0"/>
            </a:endParaRPr>
          </a:p>
        </p:txBody>
      </p:sp>
      <p:sp>
        <p:nvSpPr>
          <p:cNvPr id="6" name="Rectangle 52"/>
          <p:cNvSpPr>
            <a:spLocks noChangeArrowheads="1"/>
          </p:cNvSpPr>
          <p:nvPr/>
        </p:nvSpPr>
        <p:spPr bwMode="auto">
          <a:xfrm>
            <a:off x="10010775" y="6615113"/>
            <a:ext cx="157163" cy="555625"/>
          </a:xfrm>
          <a:prstGeom prst="rect">
            <a:avLst/>
          </a:prstGeom>
          <a:noFill/>
          <a:ln w="9525">
            <a:noFill/>
            <a:miter lim="800000"/>
            <a:headEnd/>
            <a:tailEnd/>
          </a:ln>
          <a:effectLst/>
        </p:spPr>
        <p:txBody>
          <a:bodyPr wrap="none" lIns="78199" tIns="39100" rIns="78199" bIns="39100">
            <a:spAutoFit/>
          </a:bodyPr>
          <a:lstStyle/>
          <a:p>
            <a:pPr algn="r" defTabSz="914400">
              <a:defRPr/>
            </a:pPr>
            <a:endParaRPr lang="en-US" sz="3100">
              <a:solidFill>
                <a:srgbClr val="000000"/>
              </a:solidFill>
              <a:effectLst>
                <a:outerShdw blurRad="38100" dist="38100" dir="2700000" algn="tl">
                  <a:srgbClr val="DDDDDD"/>
                </a:outerShdw>
              </a:effectLst>
            </a:endParaRPr>
          </a:p>
        </p:txBody>
      </p:sp>
      <p:pic>
        <p:nvPicPr>
          <p:cNvPr id="7" name="Picture 1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15200" y="376238"/>
            <a:ext cx="1600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9"/>
          <p:cNvSpPr>
            <a:spLocks noChangeArrowheads="1"/>
          </p:cNvSpPr>
          <p:nvPr userDrawn="1"/>
        </p:nvSpPr>
        <p:spPr bwMode="auto">
          <a:xfrm>
            <a:off x="0" y="1052513"/>
            <a:ext cx="9144000" cy="63500"/>
          </a:xfrm>
          <a:prstGeom prst="rect">
            <a:avLst/>
          </a:prstGeom>
          <a:solidFill>
            <a:srgbClr val="6FB13E"/>
          </a:solidFill>
          <a:ln w="9525">
            <a:noFill/>
            <a:miter lim="800000"/>
            <a:headEnd/>
            <a:tailEnd/>
          </a:ln>
          <a:effectLst/>
        </p:spPr>
        <p:txBody>
          <a:bodyPr wrap="none" lIns="78199" tIns="39100" rIns="78199" bIns="39100" anchor="ctr"/>
          <a:lstStyle/>
          <a:p>
            <a:pPr algn="r" defTabSz="914400">
              <a:defRPr/>
            </a:pPr>
            <a:endParaRPr lang="en-US" sz="3100">
              <a:solidFill>
                <a:srgbClr val="000000"/>
              </a:solidFill>
              <a:effectLst>
                <a:outerShdw blurRad="38100" dist="38100" dir="2700000" algn="tl">
                  <a:srgbClr val="FFFFFF"/>
                </a:outerShdw>
              </a:effectLst>
            </a:endParaRPr>
          </a:p>
        </p:txBody>
      </p:sp>
      <p:sp>
        <p:nvSpPr>
          <p:cNvPr id="6146" name="Rectangle 2"/>
          <p:cNvSpPr>
            <a:spLocks noGrp="1" noChangeArrowheads="1"/>
          </p:cNvSpPr>
          <p:nvPr>
            <p:ph type="ctrTitle"/>
          </p:nvPr>
        </p:nvSpPr>
        <p:spPr>
          <a:xfrm>
            <a:off x="849313" y="1628801"/>
            <a:ext cx="7948323" cy="3587285"/>
          </a:xfrm>
        </p:spPr>
        <p:txBody>
          <a:bodyPr anchor="t"/>
          <a:lstStyle>
            <a:lvl1pPr algn="l">
              <a:lnSpc>
                <a:spcPts val="3000"/>
              </a:lnSpc>
              <a:defRPr sz="4000">
                <a:solidFill>
                  <a:schemeClr val="bg1"/>
                </a:solidFill>
              </a:defRPr>
            </a:lvl1pPr>
          </a:lstStyle>
          <a:p>
            <a:r>
              <a:rPr lang="en-US" dirty="0" smtClean="0"/>
              <a:t>Click to edit Master title style</a:t>
            </a:r>
            <a:endParaRPr lang="en-US" dirty="0"/>
          </a:p>
        </p:txBody>
      </p:sp>
      <p:sp>
        <p:nvSpPr>
          <p:cNvPr id="6147" name="Rectangle 3"/>
          <p:cNvSpPr>
            <a:spLocks noGrp="1" noChangeArrowheads="1"/>
          </p:cNvSpPr>
          <p:nvPr>
            <p:ph type="subTitle" idx="1"/>
          </p:nvPr>
        </p:nvSpPr>
        <p:spPr>
          <a:xfrm>
            <a:off x="304800" y="5805264"/>
            <a:ext cx="8534400" cy="731520"/>
          </a:xfrm>
        </p:spPr>
        <p:txBody>
          <a:bodyPr anchor="ctr"/>
          <a:lstStyle>
            <a:lvl1pPr marL="0" indent="0" algn="ctr">
              <a:spcBef>
                <a:spcPts val="0"/>
              </a:spcBef>
              <a:defRPr sz="2800" b="0">
                <a:solidFill>
                  <a:srgbClr val="217799"/>
                </a:solidFill>
                <a:latin typeface="+mj-lt"/>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470892796"/>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rgbClr val="000000"/>
                </a:solidFill>
              </a:defRPr>
            </a:lvl1pPr>
            <a:lvl2pPr>
              <a:spcBef>
                <a:spcPts val="1800"/>
              </a:spcBef>
              <a:buFont typeface="Arial Rounded MT Bold" pitchFamily="34" charset="0"/>
              <a:buNone/>
              <a:defRPr sz="22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Company Confidential</a:t>
            </a:r>
          </a:p>
        </p:txBody>
      </p:sp>
      <p:sp>
        <p:nvSpPr>
          <p:cNvPr id="5" name="Rectangle 16"/>
          <p:cNvSpPr>
            <a:spLocks noGrp="1" noChangeArrowheads="1"/>
          </p:cNvSpPr>
          <p:nvPr>
            <p:ph type="sldNum" sz="quarter" idx="11"/>
          </p:nvPr>
        </p:nvSpPr>
        <p:spPr>
          <a:ln/>
        </p:spPr>
        <p:txBody>
          <a:bodyPr/>
          <a:lstStyle>
            <a:lvl1pPr>
              <a:defRPr/>
            </a:lvl1pPr>
          </a:lstStyle>
          <a:p>
            <a:pPr>
              <a:defRPr/>
            </a:pPr>
            <a:fld id="{D9277FE3-B19A-3D49-983E-10C753033676}" type="slidenum">
              <a:rPr lang="en-US"/>
              <a:pPr>
                <a:defRPr/>
              </a:pPr>
              <a:t>‹#›</a:t>
            </a:fld>
            <a:endParaRPr lang="en-US"/>
          </a:p>
        </p:txBody>
      </p:sp>
    </p:spTree>
    <p:extLst>
      <p:ext uri="{BB962C8B-B14F-4D97-AF65-F5344CB8AC3E}">
        <p14:creationId xmlns:p14="http://schemas.microsoft.com/office/powerpoint/2010/main" val="2736452659"/>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07988" y="1340768"/>
            <a:ext cx="4129376" cy="4972367"/>
          </a:xfrm>
        </p:spPr>
        <p:txBody>
          <a:bodyPr/>
          <a:lstStyle>
            <a:lvl1pPr>
              <a:defRPr sz="2400"/>
            </a:lvl1pPr>
            <a:lvl2pPr>
              <a:defRPr sz="2200"/>
            </a:lvl2pPr>
            <a:lvl3pPr>
              <a:defRPr sz="2000"/>
            </a:lvl3pPr>
            <a:lvl4pPr>
              <a:defRPr sz="1800"/>
            </a:lvl4pPr>
            <a:lvl5pPr>
              <a:defRPr sz="16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75909" y="1340768"/>
            <a:ext cx="4191000" cy="4972367"/>
          </a:xfrm>
        </p:spPr>
        <p:txBody>
          <a:bodyPr/>
          <a:lstStyle>
            <a:lvl1pPr>
              <a:defRPr sz="2400"/>
            </a:lvl1pPr>
            <a:lvl2pPr>
              <a:defRPr sz="2200"/>
            </a:lvl2pPr>
            <a:lvl3pPr>
              <a:defRPr sz="2000"/>
            </a:lvl3pPr>
            <a:lvl4pPr>
              <a:defRPr sz="1800"/>
            </a:lvl4pPr>
            <a:lvl5pPr>
              <a:defRPr sz="16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Company Confidential</a:t>
            </a:r>
          </a:p>
        </p:txBody>
      </p:sp>
      <p:sp>
        <p:nvSpPr>
          <p:cNvPr id="6" name="Rectangle 16"/>
          <p:cNvSpPr>
            <a:spLocks noGrp="1" noChangeArrowheads="1"/>
          </p:cNvSpPr>
          <p:nvPr>
            <p:ph type="sldNum" sz="quarter" idx="11"/>
          </p:nvPr>
        </p:nvSpPr>
        <p:spPr>
          <a:ln/>
        </p:spPr>
        <p:txBody>
          <a:bodyPr/>
          <a:lstStyle>
            <a:lvl1pPr>
              <a:defRPr/>
            </a:lvl1pPr>
          </a:lstStyle>
          <a:p>
            <a:pPr>
              <a:defRPr/>
            </a:pPr>
            <a:fld id="{C54A8A6C-7A64-D741-8C5C-F0BC785698E8}" type="slidenum">
              <a:rPr lang="en-US"/>
              <a:pPr>
                <a:defRPr/>
              </a:pPr>
              <a:t>‹#›</a:t>
            </a:fld>
            <a:endParaRPr lang="en-US"/>
          </a:p>
        </p:txBody>
      </p:sp>
    </p:spTree>
    <p:extLst>
      <p:ext uri="{BB962C8B-B14F-4D97-AF65-F5344CB8AC3E}">
        <p14:creationId xmlns:p14="http://schemas.microsoft.com/office/powerpoint/2010/main" val="3307435202"/>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0676" y="1600203"/>
            <a:ext cx="8545513" cy="4525963"/>
          </a:xfrm>
        </p:spPr>
        <p:txBody>
          <a:bodyPr/>
          <a:lstStyle>
            <a:lvl1pPr>
              <a:defRPr sz="21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20677" y="316443"/>
            <a:ext cx="8521349" cy="1191575"/>
          </a:xfrm>
        </p:spPr>
        <p:txBody>
          <a:bodyPr anchor="ct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3124200" y="6356350"/>
            <a:ext cx="2895600" cy="365125"/>
          </a:xfrm>
        </p:spPr>
        <p:txBody>
          <a:bodyPr lIns="75191" tIns="37596" rIns="75191" bIns="37596"/>
          <a:lstStyle>
            <a:lvl1pPr>
              <a:defRPr sz="900" smtClean="0">
                <a:cs typeface="MS PGothic" charset="0"/>
              </a:defRPr>
            </a:lvl1pPr>
          </a:lstStyle>
          <a:p>
            <a:pPr>
              <a:defRPr/>
            </a:pPr>
            <a:r>
              <a:rPr lang="en-US"/>
              <a:t>Company Confidential</a:t>
            </a:r>
          </a:p>
        </p:txBody>
      </p:sp>
      <p:sp>
        <p:nvSpPr>
          <p:cNvPr id="5" name="Slide Number Placeholder 5"/>
          <p:cNvSpPr>
            <a:spLocks noGrp="1"/>
          </p:cNvSpPr>
          <p:nvPr>
            <p:ph type="sldNum" sz="quarter" idx="11"/>
          </p:nvPr>
        </p:nvSpPr>
        <p:spPr>
          <a:xfrm>
            <a:off x="320675" y="6356350"/>
            <a:ext cx="935038" cy="365125"/>
          </a:xfrm>
        </p:spPr>
        <p:txBody>
          <a:bodyPr/>
          <a:lstStyle>
            <a:lvl1pPr>
              <a:defRPr sz="1100" smtClean="0"/>
            </a:lvl1pPr>
          </a:lstStyle>
          <a:p>
            <a:pPr>
              <a:defRPr/>
            </a:pPr>
            <a:fld id="{84E5BB2B-24E7-3A43-9FAB-45AC8E481991}" type="slidenum">
              <a:rPr lang="en-US"/>
              <a:pPr>
                <a:defRPr/>
              </a:pPr>
              <a:t>‹#›</a:t>
            </a:fld>
            <a:endParaRPr lang="en-US"/>
          </a:p>
        </p:txBody>
      </p:sp>
    </p:spTree>
    <p:extLst>
      <p:ext uri="{BB962C8B-B14F-4D97-AF65-F5344CB8AC3E}">
        <p14:creationId xmlns:p14="http://schemas.microsoft.com/office/powerpoint/2010/main" val="3813946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5"/>
          <p:cNvSpPr>
            <a:spLocks noGrp="1" noChangeArrowheads="1"/>
          </p:cNvSpPr>
          <p:nvPr>
            <p:ph type="ftr" sz="quarter" idx="3"/>
          </p:nvPr>
        </p:nvSpPr>
        <p:spPr bwMode="auto">
          <a:xfrm>
            <a:off x="3505200" y="6530975"/>
            <a:ext cx="2209800" cy="327025"/>
          </a:xfrm>
          <a:prstGeom prst="rect">
            <a:avLst/>
          </a:prstGeom>
          <a:noFill/>
          <a:ln w="9525">
            <a:noFill/>
            <a:miter lim="800000"/>
            <a:headEnd/>
            <a:tailEnd/>
          </a:ln>
        </p:spPr>
        <p:txBody>
          <a:bodyPr vert="horz" wrap="square" lIns="84884" tIns="42442" rIns="84884" bIns="42442" numCol="1" anchor="t" anchorCtr="0" compatLnSpc="1">
            <a:prstTxWarp prst="textNoShape">
              <a:avLst/>
            </a:prstTxWarp>
          </a:bodyPr>
          <a:lstStyle>
            <a:lvl1pPr algn="ctr">
              <a:defRPr sz="1000" i="1" smtClean="0">
                <a:solidFill>
                  <a:srgbClr val="7F7F7F"/>
                </a:solidFill>
              </a:defRPr>
            </a:lvl1pPr>
          </a:lstStyle>
          <a:p>
            <a:pPr>
              <a:defRPr/>
            </a:pPr>
            <a:r>
              <a:rPr lang="en-US"/>
              <a:t>Company Confidential</a:t>
            </a:r>
          </a:p>
        </p:txBody>
      </p:sp>
      <p:sp>
        <p:nvSpPr>
          <p:cNvPr id="1027" name="Rectangle 2"/>
          <p:cNvSpPr>
            <a:spLocks noGrp="1" noChangeArrowheads="1"/>
          </p:cNvSpPr>
          <p:nvPr>
            <p:ph type="title"/>
          </p:nvPr>
        </p:nvSpPr>
        <p:spPr bwMode="auto">
          <a:xfrm>
            <a:off x="407988" y="101600"/>
            <a:ext cx="862806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2442" rIns="0" bIns="42442"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15925" y="1341438"/>
            <a:ext cx="8520113"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Text Box 10"/>
          <p:cNvSpPr txBox="1">
            <a:spLocks noChangeArrowheads="1"/>
          </p:cNvSpPr>
          <p:nvPr/>
        </p:nvSpPr>
        <p:spPr bwMode="auto">
          <a:xfrm>
            <a:off x="6996113" y="606425"/>
            <a:ext cx="1870075" cy="384175"/>
          </a:xfrm>
          <a:prstGeom prst="rect">
            <a:avLst/>
          </a:prstGeom>
          <a:noFill/>
          <a:ln w="9525">
            <a:noFill/>
            <a:miter lim="800000"/>
            <a:headEnd/>
            <a:tailEnd/>
          </a:ln>
          <a:effectLst/>
        </p:spPr>
        <p:txBody>
          <a:bodyPr lIns="76181" tIns="38091" rIns="76181" bIns="38091">
            <a:spAutoFit/>
          </a:bodyPr>
          <a:lstStyle>
            <a:lvl1pPr defTabSz="760413" eaLnBrk="0" hangingPunct="0">
              <a:defRPr sz="2400">
                <a:solidFill>
                  <a:schemeClr val="tx1"/>
                </a:solidFill>
                <a:latin typeface="Arial" charset="0"/>
                <a:ea typeface="ＭＳ Ｐゴシック" charset="0"/>
                <a:cs typeface="ＭＳ Ｐゴシック" charset="0"/>
              </a:defRPr>
            </a:lvl1pPr>
            <a:lvl2pPr marL="37931725" indent="-37474525" defTabSz="760413"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endParaRPr lang="en-US" sz="2000" smtClean="0">
              <a:solidFill>
                <a:srgbClr val="000000"/>
              </a:solidFill>
              <a:latin typeface="Times New Roman" charset="0"/>
            </a:endParaRPr>
          </a:p>
        </p:txBody>
      </p:sp>
      <p:sp>
        <p:nvSpPr>
          <p:cNvPr id="1039" name="Rectangle 15"/>
          <p:cNvSpPr>
            <a:spLocks noChangeArrowheads="1"/>
          </p:cNvSpPr>
          <p:nvPr/>
        </p:nvSpPr>
        <p:spPr bwMode="auto">
          <a:xfrm>
            <a:off x="6650038" y="6357938"/>
            <a:ext cx="277812" cy="142875"/>
          </a:xfrm>
          <a:prstGeom prst="rect">
            <a:avLst/>
          </a:prstGeom>
          <a:noFill/>
          <a:ln w="9525">
            <a:noFill/>
            <a:miter lim="800000"/>
            <a:headEnd/>
            <a:tailEnd/>
          </a:ln>
          <a:effectLst/>
        </p:spPr>
        <p:txBody>
          <a:bodyPr wrap="none" lIns="78199" tIns="39100" rIns="78199" bIns="39100" anchor="ctr"/>
          <a:lstStyle/>
          <a:p>
            <a:pPr algn="r" defTabSz="914400">
              <a:defRPr/>
            </a:pPr>
            <a:endParaRPr lang="en-US" sz="3100">
              <a:solidFill>
                <a:srgbClr val="000000"/>
              </a:solidFill>
              <a:effectLst>
                <a:outerShdw blurRad="38100" dist="38100" dir="2700000" algn="tl">
                  <a:srgbClr val="DDDDDD"/>
                </a:outerShdw>
              </a:effectLst>
            </a:endParaRPr>
          </a:p>
        </p:txBody>
      </p:sp>
      <p:sp>
        <p:nvSpPr>
          <p:cNvPr id="1040" name="Rectangle 16"/>
          <p:cNvSpPr>
            <a:spLocks noGrp="1" noChangeArrowheads="1"/>
          </p:cNvSpPr>
          <p:nvPr>
            <p:ph type="sldNum" sz="quarter" idx="4"/>
          </p:nvPr>
        </p:nvSpPr>
        <p:spPr bwMode="auto">
          <a:xfrm>
            <a:off x="407988" y="6530975"/>
            <a:ext cx="1731962" cy="327025"/>
          </a:xfrm>
          <a:prstGeom prst="rect">
            <a:avLst/>
          </a:prstGeom>
          <a:noFill/>
          <a:ln w="9525">
            <a:noFill/>
            <a:miter lim="800000"/>
            <a:headEnd/>
            <a:tailEnd/>
          </a:ln>
          <a:effectLst/>
        </p:spPr>
        <p:txBody>
          <a:bodyPr vert="horz" wrap="square" lIns="0" tIns="39100" rIns="0" bIns="39100" numCol="1" anchor="t" anchorCtr="0" compatLnSpc="1">
            <a:prstTxWarp prst="textNoShape">
              <a:avLst/>
            </a:prstTxWarp>
          </a:bodyPr>
          <a:lstStyle>
            <a:lvl1pPr>
              <a:defRPr sz="1000" b="1" smtClean="0">
                <a:solidFill>
                  <a:srgbClr val="7F7F7F"/>
                </a:solidFill>
              </a:defRPr>
            </a:lvl1pPr>
          </a:lstStyle>
          <a:p>
            <a:pPr>
              <a:defRPr/>
            </a:pPr>
            <a:fld id="{8862BD70-C7A0-934F-B103-8DDD385046C4}" type="slidenum">
              <a:rPr lang="en-US"/>
              <a:pPr>
                <a:defRPr/>
              </a:pPr>
              <a:t>‹#›</a:t>
            </a:fld>
            <a:endParaRPr lang="en-US"/>
          </a:p>
        </p:txBody>
      </p:sp>
      <p:sp>
        <p:nvSpPr>
          <p:cNvPr id="1105" name="Rectangle 81"/>
          <p:cNvSpPr>
            <a:spLocks noChangeArrowheads="1"/>
          </p:cNvSpPr>
          <p:nvPr/>
        </p:nvSpPr>
        <p:spPr bwMode="auto">
          <a:xfrm>
            <a:off x="8999538" y="3990975"/>
            <a:ext cx="157162" cy="555625"/>
          </a:xfrm>
          <a:prstGeom prst="rect">
            <a:avLst/>
          </a:prstGeom>
          <a:noFill/>
          <a:ln w="9525">
            <a:noFill/>
            <a:miter lim="800000"/>
            <a:headEnd/>
            <a:tailEnd/>
          </a:ln>
          <a:effectLst/>
        </p:spPr>
        <p:txBody>
          <a:bodyPr wrap="none" lIns="78199" tIns="39100" rIns="78199" bIns="39100">
            <a:spAutoFit/>
          </a:bodyPr>
          <a:lstStyle/>
          <a:p>
            <a:pPr algn="r" defTabSz="914400">
              <a:defRPr/>
            </a:pPr>
            <a:endParaRPr lang="en-US" sz="3100">
              <a:solidFill>
                <a:srgbClr val="000000"/>
              </a:solidFill>
              <a:effectLst>
                <a:outerShdw blurRad="38100" dist="38100" dir="2700000" algn="tl">
                  <a:srgbClr val="DDDDDD"/>
                </a:outerShdw>
              </a:effectLst>
            </a:endParaRPr>
          </a:p>
        </p:txBody>
      </p:sp>
      <p:sp>
        <p:nvSpPr>
          <p:cNvPr id="14" name="Rectangle 59"/>
          <p:cNvSpPr>
            <a:spLocks noChangeArrowheads="1"/>
          </p:cNvSpPr>
          <p:nvPr userDrawn="1"/>
        </p:nvSpPr>
        <p:spPr bwMode="auto">
          <a:xfrm>
            <a:off x="0" y="1052513"/>
            <a:ext cx="9144000" cy="63500"/>
          </a:xfrm>
          <a:prstGeom prst="rect">
            <a:avLst/>
          </a:prstGeom>
          <a:solidFill>
            <a:srgbClr val="6FB13E"/>
          </a:solidFill>
          <a:ln w="9525">
            <a:noFill/>
            <a:miter lim="800000"/>
            <a:headEnd/>
            <a:tailEnd/>
          </a:ln>
          <a:effectLst/>
        </p:spPr>
        <p:txBody>
          <a:bodyPr wrap="none" lIns="78199" tIns="39100" rIns="78199" bIns="39100" anchor="ctr"/>
          <a:lstStyle/>
          <a:p>
            <a:pPr algn="r" defTabSz="914400">
              <a:defRPr/>
            </a:pPr>
            <a:endParaRPr lang="en-US" sz="3100">
              <a:solidFill>
                <a:srgbClr val="000000"/>
              </a:solidFill>
              <a:effectLst>
                <a:outerShdw blurRad="38100" dist="38100" dir="2700000" algn="tl">
                  <a:srgbClr val="FFFFFF"/>
                </a:outerShdw>
              </a:effectLst>
            </a:endParaRPr>
          </a:p>
        </p:txBody>
      </p:sp>
      <p:pic>
        <p:nvPicPr>
          <p:cNvPr id="2" name="Picture 15" descr="bboxnetservlogo_blk.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804025" y="6361113"/>
            <a:ext cx="21605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19" r:id="rId1"/>
    <p:sldLayoutId id="2147484617" r:id="rId2"/>
    <p:sldLayoutId id="2147484618" r:id="rId3"/>
    <p:sldLayoutId id="2147484620" r:id="rId4"/>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l" defTabSz="849313" rtl="0" eaLnBrk="0" fontAlgn="base" hangingPunct="0">
        <a:lnSpc>
          <a:spcPct val="80000"/>
        </a:lnSpc>
        <a:spcBef>
          <a:spcPct val="0"/>
        </a:spcBef>
        <a:spcAft>
          <a:spcPct val="0"/>
        </a:spcAft>
        <a:defRPr sz="3200">
          <a:solidFill>
            <a:srgbClr val="689FB6"/>
          </a:solidFill>
          <a:latin typeface="+mj-lt"/>
          <a:ea typeface="ＭＳ Ｐゴシック" pitchFamily="84" charset="-128"/>
          <a:cs typeface="ＭＳ Ｐゴシック" pitchFamily="84" charset="-128"/>
        </a:defRPr>
      </a:lvl1pPr>
      <a:lvl2pPr algn="l" defTabSz="849313" rtl="0" eaLnBrk="0" fontAlgn="base" hangingPunct="0">
        <a:lnSpc>
          <a:spcPct val="80000"/>
        </a:lnSpc>
        <a:spcBef>
          <a:spcPct val="0"/>
        </a:spcBef>
        <a:spcAft>
          <a:spcPct val="0"/>
        </a:spcAft>
        <a:defRPr sz="3200">
          <a:solidFill>
            <a:srgbClr val="689FB6"/>
          </a:solidFill>
          <a:latin typeface="Arial" charset="0"/>
          <a:ea typeface="ＭＳ Ｐゴシック" pitchFamily="84" charset="-128"/>
          <a:cs typeface="ＭＳ Ｐゴシック" pitchFamily="84" charset="-128"/>
        </a:defRPr>
      </a:lvl2pPr>
      <a:lvl3pPr algn="l" defTabSz="849313" rtl="0" eaLnBrk="0" fontAlgn="base" hangingPunct="0">
        <a:lnSpc>
          <a:spcPct val="80000"/>
        </a:lnSpc>
        <a:spcBef>
          <a:spcPct val="0"/>
        </a:spcBef>
        <a:spcAft>
          <a:spcPct val="0"/>
        </a:spcAft>
        <a:defRPr sz="3200">
          <a:solidFill>
            <a:srgbClr val="689FB6"/>
          </a:solidFill>
          <a:latin typeface="Arial" charset="0"/>
          <a:ea typeface="ＭＳ Ｐゴシック" pitchFamily="84" charset="-128"/>
          <a:cs typeface="ＭＳ Ｐゴシック" pitchFamily="84" charset="-128"/>
        </a:defRPr>
      </a:lvl3pPr>
      <a:lvl4pPr algn="l" defTabSz="849313" rtl="0" eaLnBrk="0" fontAlgn="base" hangingPunct="0">
        <a:lnSpc>
          <a:spcPct val="80000"/>
        </a:lnSpc>
        <a:spcBef>
          <a:spcPct val="0"/>
        </a:spcBef>
        <a:spcAft>
          <a:spcPct val="0"/>
        </a:spcAft>
        <a:defRPr sz="3200">
          <a:solidFill>
            <a:srgbClr val="689FB6"/>
          </a:solidFill>
          <a:latin typeface="Arial" charset="0"/>
          <a:ea typeface="ＭＳ Ｐゴシック" pitchFamily="84" charset="-128"/>
          <a:cs typeface="ＭＳ Ｐゴシック" pitchFamily="84" charset="-128"/>
        </a:defRPr>
      </a:lvl4pPr>
      <a:lvl5pPr algn="l" defTabSz="849313" rtl="0" eaLnBrk="0" fontAlgn="base" hangingPunct="0">
        <a:lnSpc>
          <a:spcPct val="80000"/>
        </a:lnSpc>
        <a:spcBef>
          <a:spcPct val="0"/>
        </a:spcBef>
        <a:spcAft>
          <a:spcPct val="0"/>
        </a:spcAft>
        <a:defRPr sz="3200">
          <a:solidFill>
            <a:srgbClr val="689FB6"/>
          </a:solidFill>
          <a:latin typeface="Arial" charset="0"/>
          <a:ea typeface="ＭＳ Ｐゴシック" pitchFamily="84" charset="-128"/>
          <a:cs typeface="ＭＳ Ｐゴシック" pitchFamily="84" charset="-128"/>
        </a:defRPr>
      </a:lvl5pPr>
      <a:lvl6pPr marL="390997" algn="l" defTabSz="849876" rtl="0" eaLnBrk="1" fontAlgn="base" hangingPunct="1">
        <a:lnSpc>
          <a:spcPct val="80000"/>
        </a:lnSpc>
        <a:spcBef>
          <a:spcPct val="0"/>
        </a:spcBef>
        <a:spcAft>
          <a:spcPct val="0"/>
        </a:spcAft>
        <a:defRPr sz="3400">
          <a:solidFill>
            <a:schemeClr val="bg1"/>
          </a:solidFill>
          <a:latin typeface="Arial" charset="0"/>
        </a:defRPr>
      </a:lvl6pPr>
      <a:lvl7pPr marL="781995" algn="l" defTabSz="849876" rtl="0" eaLnBrk="1" fontAlgn="base" hangingPunct="1">
        <a:lnSpc>
          <a:spcPct val="80000"/>
        </a:lnSpc>
        <a:spcBef>
          <a:spcPct val="0"/>
        </a:spcBef>
        <a:spcAft>
          <a:spcPct val="0"/>
        </a:spcAft>
        <a:defRPr sz="3400">
          <a:solidFill>
            <a:schemeClr val="bg1"/>
          </a:solidFill>
          <a:latin typeface="Arial" charset="0"/>
        </a:defRPr>
      </a:lvl7pPr>
      <a:lvl8pPr marL="1172992" algn="l" defTabSz="849876" rtl="0" eaLnBrk="1" fontAlgn="base" hangingPunct="1">
        <a:lnSpc>
          <a:spcPct val="80000"/>
        </a:lnSpc>
        <a:spcBef>
          <a:spcPct val="0"/>
        </a:spcBef>
        <a:spcAft>
          <a:spcPct val="0"/>
        </a:spcAft>
        <a:defRPr sz="3400">
          <a:solidFill>
            <a:schemeClr val="bg1"/>
          </a:solidFill>
          <a:latin typeface="Arial" charset="0"/>
        </a:defRPr>
      </a:lvl8pPr>
      <a:lvl9pPr marL="1563990" algn="l" defTabSz="849876" rtl="0" eaLnBrk="1" fontAlgn="base" hangingPunct="1">
        <a:lnSpc>
          <a:spcPct val="80000"/>
        </a:lnSpc>
        <a:spcBef>
          <a:spcPct val="0"/>
        </a:spcBef>
        <a:spcAft>
          <a:spcPct val="0"/>
        </a:spcAft>
        <a:defRPr sz="3400">
          <a:solidFill>
            <a:schemeClr val="bg1"/>
          </a:solidFill>
          <a:latin typeface="Arial" charset="0"/>
        </a:defRPr>
      </a:lvl9pPr>
    </p:titleStyle>
    <p:bodyStyle>
      <a:lvl1pPr marL="390525" indent="-390525" algn="l" defTabSz="849313" rtl="0" eaLnBrk="0" fontAlgn="base" hangingPunct="0">
        <a:spcBef>
          <a:spcPct val="20000"/>
        </a:spcBef>
        <a:spcAft>
          <a:spcPct val="0"/>
        </a:spcAft>
        <a:buClr>
          <a:srgbClr val="162143"/>
        </a:buClr>
        <a:buChar char="•"/>
        <a:defRPr sz="2800">
          <a:solidFill>
            <a:srgbClr val="000000"/>
          </a:solidFill>
          <a:latin typeface="+mn-lt"/>
          <a:ea typeface="ＭＳ Ｐゴシック" pitchFamily="84" charset="-128"/>
          <a:cs typeface="ＭＳ Ｐゴシック" pitchFamily="84" charset="-128"/>
        </a:defRPr>
      </a:lvl1pPr>
      <a:lvl2pPr marL="228600" indent="-228600" algn="l" defTabSz="849313" rtl="0" eaLnBrk="0" fontAlgn="base" hangingPunct="0">
        <a:spcBef>
          <a:spcPts val="1800"/>
        </a:spcBef>
        <a:spcAft>
          <a:spcPct val="0"/>
        </a:spcAft>
        <a:buClr>
          <a:srgbClr val="89BB3D"/>
        </a:buClr>
        <a:buSzPct val="120000"/>
        <a:buFont typeface="Arial" charset="0"/>
        <a:buChar char="–"/>
        <a:defRPr sz="2400">
          <a:solidFill>
            <a:schemeClr val="tx1"/>
          </a:solidFill>
          <a:latin typeface="+mn-lt"/>
          <a:ea typeface="ＭＳ Ｐゴシック" pitchFamily="84" charset="-128"/>
        </a:defRPr>
      </a:lvl2pPr>
      <a:lvl3pPr marL="681038" indent="-334963" algn="l" defTabSz="849313" rtl="0" eaLnBrk="0" fontAlgn="base" hangingPunct="0">
        <a:spcBef>
          <a:spcPct val="20000"/>
        </a:spcBef>
        <a:spcAft>
          <a:spcPct val="0"/>
        </a:spcAft>
        <a:buClr>
          <a:srgbClr val="719F2E"/>
        </a:buClr>
        <a:buSzPct val="120000"/>
        <a:buFont typeface="Arial" charset="0"/>
        <a:buChar char="•"/>
        <a:defRPr sz="2200">
          <a:solidFill>
            <a:schemeClr val="tx1"/>
          </a:solidFill>
          <a:latin typeface="+mn-lt"/>
          <a:ea typeface="ＭＳ Ｐゴシック" pitchFamily="84" charset="-128"/>
        </a:defRPr>
      </a:lvl3pPr>
      <a:lvl4pPr marL="914400" indent="-279400" algn="l" defTabSz="849313" rtl="0" eaLnBrk="0" fontAlgn="base" hangingPunct="0">
        <a:spcBef>
          <a:spcPct val="20000"/>
        </a:spcBef>
        <a:spcAft>
          <a:spcPct val="0"/>
        </a:spcAft>
        <a:buClr>
          <a:srgbClr val="719F2E"/>
        </a:buClr>
        <a:buSzPct val="120000"/>
        <a:buFont typeface="Lucida Grande" charset="0"/>
        <a:buChar char="»"/>
        <a:defRPr sz="2000">
          <a:solidFill>
            <a:schemeClr val="tx1"/>
          </a:solidFill>
          <a:latin typeface="+mn-lt"/>
          <a:ea typeface="ＭＳ Ｐゴシック" pitchFamily="84" charset="-128"/>
        </a:defRPr>
      </a:lvl4pPr>
      <a:lvl5pPr marL="1082675" indent="-223838" algn="l" defTabSz="849313" rtl="0" eaLnBrk="0" fontAlgn="base" hangingPunct="0">
        <a:spcBef>
          <a:spcPct val="20000"/>
        </a:spcBef>
        <a:spcAft>
          <a:spcPct val="0"/>
        </a:spcAft>
        <a:buClr>
          <a:srgbClr val="719F2E"/>
        </a:buClr>
        <a:buSzPct val="120000"/>
        <a:buFont typeface="Arial Unicode MS" charset="0"/>
        <a:buChar char="–"/>
        <a:defRPr sz="2000">
          <a:solidFill>
            <a:schemeClr val="tx1"/>
          </a:solidFill>
          <a:latin typeface="+mn-lt"/>
          <a:ea typeface="ＭＳ Ｐゴシック" pitchFamily="84" charset="-128"/>
        </a:defRPr>
      </a:lvl5pPr>
      <a:lvl6pPr marL="2168136" indent="-213148" algn="l" defTabSz="849876" rtl="0" eaLnBrk="1" fontAlgn="base" hangingPunct="1">
        <a:spcBef>
          <a:spcPct val="20000"/>
        </a:spcBef>
        <a:spcAft>
          <a:spcPct val="0"/>
        </a:spcAft>
        <a:buClr>
          <a:srgbClr val="719F2E"/>
        </a:buClr>
        <a:buChar char="-"/>
        <a:defRPr sz="1900">
          <a:solidFill>
            <a:schemeClr val="tx1"/>
          </a:solidFill>
          <a:latin typeface="+mn-lt"/>
        </a:defRPr>
      </a:lvl6pPr>
      <a:lvl7pPr marL="2559133" indent="-213148" algn="l" defTabSz="849876" rtl="0" eaLnBrk="1" fontAlgn="base" hangingPunct="1">
        <a:spcBef>
          <a:spcPct val="20000"/>
        </a:spcBef>
        <a:spcAft>
          <a:spcPct val="0"/>
        </a:spcAft>
        <a:buClr>
          <a:srgbClr val="719F2E"/>
        </a:buClr>
        <a:buChar char="-"/>
        <a:defRPr sz="1900">
          <a:solidFill>
            <a:schemeClr val="tx1"/>
          </a:solidFill>
          <a:latin typeface="+mn-lt"/>
        </a:defRPr>
      </a:lvl7pPr>
      <a:lvl8pPr marL="2950130" indent="-213148" algn="l" defTabSz="849876" rtl="0" eaLnBrk="1" fontAlgn="base" hangingPunct="1">
        <a:spcBef>
          <a:spcPct val="20000"/>
        </a:spcBef>
        <a:spcAft>
          <a:spcPct val="0"/>
        </a:spcAft>
        <a:buClr>
          <a:srgbClr val="719F2E"/>
        </a:buClr>
        <a:buChar char="-"/>
        <a:defRPr sz="1900">
          <a:solidFill>
            <a:schemeClr val="tx1"/>
          </a:solidFill>
          <a:latin typeface="+mn-lt"/>
        </a:defRPr>
      </a:lvl8pPr>
      <a:lvl9pPr marL="3341128" indent="-213148" algn="l" defTabSz="849876" rtl="0" eaLnBrk="1" fontAlgn="base" hangingPunct="1">
        <a:spcBef>
          <a:spcPct val="20000"/>
        </a:spcBef>
        <a:spcAft>
          <a:spcPct val="0"/>
        </a:spcAft>
        <a:buClr>
          <a:srgbClr val="719F2E"/>
        </a:buClr>
        <a:buChar char="-"/>
        <a:defRPr sz="1900">
          <a:solidFill>
            <a:schemeClr val="tx1"/>
          </a:solidFill>
          <a:latin typeface="+mn-lt"/>
        </a:defRPr>
      </a:lvl9pPr>
    </p:bodyStyle>
    <p:otherStyle>
      <a:defPPr>
        <a:defRPr lang="en-US"/>
      </a:defPPr>
      <a:lvl1pPr marL="0" algn="l" defTabSz="781995" rtl="0" eaLnBrk="1" latinLnBrk="0" hangingPunct="1">
        <a:defRPr sz="1500" kern="1200">
          <a:solidFill>
            <a:schemeClr val="tx1"/>
          </a:solidFill>
          <a:latin typeface="+mn-lt"/>
          <a:ea typeface="+mn-ea"/>
          <a:cs typeface="+mn-cs"/>
        </a:defRPr>
      </a:lvl1pPr>
      <a:lvl2pPr marL="390997" algn="l" defTabSz="781995" rtl="0" eaLnBrk="1" latinLnBrk="0" hangingPunct="1">
        <a:defRPr sz="1500" kern="1200">
          <a:solidFill>
            <a:schemeClr val="tx1"/>
          </a:solidFill>
          <a:latin typeface="+mn-lt"/>
          <a:ea typeface="+mn-ea"/>
          <a:cs typeface="+mn-cs"/>
        </a:defRPr>
      </a:lvl2pPr>
      <a:lvl3pPr marL="781995" algn="l" defTabSz="781995" rtl="0" eaLnBrk="1" latinLnBrk="0" hangingPunct="1">
        <a:defRPr sz="1500" kern="1200">
          <a:solidFill>
            <a:schemeClr val="tx1"/>
          </a:solidFill>
          <a:latin typeface="+mn-lt"/>
          <a:ea typeface="+mn-ea"/>
          <a:cs typeface="+mn-cs"/>
        </a:defRPr>
      </a:lvl3pPr>
      <a:lvl4pPr marL="1172992" algn="l" defTabSz="781995" rtl="0" eaLnBrk="1" latinLnBrk="0" hangingPunct="1">
        <a:defRPr sz="1500" kern="1200">
          <a:solidFill>
            <a:schemeClr val="tx1"/>
          </a:solidFill>
          <a:latin typeface="+mn-lt"/>
          <a:ea typeface="+mn-ea"/>
          <a:cs typeface="+mn-cs"/>
        </a:defRPr>
      </a:lvl4pPr>
      <a:lvl5pPr marL="1563990" algn="l" defTabSz="781995" rtl="0" eaLnBrk="1" latinLnBrk="0" hangingPunct="1">
        <a:defRPr sz="1500" kern="1200">
          <a:solidFill>
            <a:schemeClr val="tx1"/>
          </a:solidFill>
          <a:latin typeface="+mn-lt"/>
          <a:ea typeface="+mn-ea"/>
          <a:cs typeface="+mn-cs"/>
        </a:defRPr>
      </a:lvl5pPr>
      <a:lvl6pPr marL="1954987" algn="l" defTabSz="781995" rtl="0" eaLnBrk="1" latinLnBrk="0" hangingPunct="1">
        <a:defRPr sz="1500" kern="1200">
          <a:solidFill>
            <a:schemeClr val="tx1"/>
          </a:solidFill>
          <a:latin typeface="+mn-lt"/>
          <a:ea typeface="+mn-ea"/>
          <a:cs typeface="+mn-cs"/>
        </a:defRPr>
      </a:lvl6pPr>
      <a:lvl7pPr marL="2345985" algn="l" defTabSz="781995" rtl="0" eaLnBrk="1" latinLnBrk="0" hangingPunct="1">
        <a:defRPr sz="1500" kern="1200">
          <a:solidFill>
            <a:schemeClr val="tx1"/>
          </a:solidFill>
          <a:latin typeface="+mn-lt"/>
          <a:ea typeface="+mn-ea"/>
          <a:cs typeface="+mn-cs"/>
        </a:defRPr>
      </a:lvl7pPr>
      <a:lvl8pPr marL="2736982" algn="l" defTabSz="781995" rtl="0" eaLnBrk="1" latinLnBrk="0" hangingPunct="1">
        <a:defRPr sz="1500" kern="1200">
          <a:solidFill>
            <a:schemeClr val="tx1"/>
          </a:solidFill>
          <a:latin typeface="+mn-lt"/>
          <a:ea typeface="+mn-ea"/>
          <a:cs typeface="+mn-cs"/>
        </a:defRPr>
      </a:lvl8pPr>
      <a:lvl9pPr marL="3127980" algn="l" defTabSz="78199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5.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blog.blackbox.com/technology/2011/10/5-ways-industrial-devices-are-different/" TargetMode="External"/><Relationship Id="rId4" Type="http://schemas.openxmlformats.org/officeDocument/2006/relationships/hyperlink" Target="http://go.blackbox.com/forms/Fluke-EnetHarsh-Whitepaper" TargetMode="External"/><Relationship Id="rId5" Type="http://schemas.openxmlformats.org/officeDocument/2006/relationships/hyperlink" Target="http://go.blackbox.com/Video_%20hardened-switches-product-overview" TargetMode="External"/><Relationship Id="rId6" Type="http://schemas.openxmlformats.org/officeDocument/2006/relationships/hyperlink" Target="http://go.blackbox.com/Video_%20hardened-switches-product-demo" TargetMode="External"/><Relationship Id="rId7"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hyperlink" Target="http://www.blackbox.com/Store/Results.aspx/Networking/Industrial/n-4294956767"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go.blackbox.com/Video_%20hardened-switches-product-overview"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ubtitle 2"/>
          <p:cNvSpPr>
            <a:spLocks noGrp="1"/>
          </p:cNvSpPr>
          <p:nvPr>
            <p:ph type="subTitle" idx="1"/>
          </p:nvPr>
        </p:nvSpPr>
        <p:spPr>
          <a:xfrm>
            <a:off x="304800" y="5940425"/>
            <a:ext cx="8534400" cy="860425"/>
          </a:xfrm>
        </p:spPr>
        <p:txBody>
          <a:bodyPr/>
          <a:lstStyle/>
          <a:p>
            <a:pPr>
              <a:spcBef>
                <a:spcPct val="0"/>
              </a:spcBef>
              <a:buFontTx/>
              <a:buNone/>
            </a:pPr>
            <a:r>
              <a:rPr lang="en-US" sz="3600">
                <a:latin typeface="Arial" charset="0"/>
                <a:ea typeface="ＭＳ Ｐゴシック" charset="0"/>
                <a:cs typeface="ＭＳ Ｐゴシック" charset="0"/>
              </a:rPr>
              <a:t>Industrial Ethernet Switches</a:t>
            </a:r>
          </a:p>
        </p:txBody>
      </p:sp>
      <p:pic>
        <p:nvPicPr>
          <p:cNvPr id="8194" name="Picture 1" descr="Networking-PRODUCTS_P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3" y="1236663"/>
            <a:ext cx="8796337"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noChangeArrowheads="1"/>
          </p:cNvPicPr>
          <p:nvPr/>
        </p:nvPicPr>
        <p:blipFill>
          <a:blip r:embed="rId3">
            <a:extLst>
              <a:ext uri="{28A0092B-C50C-407E-A947-70E740481C1C}">
                <a14:useLocalDpi xmlns:a14="http://schemas.microsoft.com/office/drawing/2010/main" val="0"/>
              </a:ext>
            </a:extLst>
          </a:blip>
          <a:srcRect l="2208" t="9525" r="1297" b="3040"/>
          <a:stretch>
            <a:fillRect/>
          </a:stretch>
        </p:blipFill>
        <p:spPr bwMode="auto">
          <a:xfrm>
            <a:off x="3594100" y="5111750"/>
            <a:ext cx="5548313"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le 1"/>
          <p:cNvSpPr>
            <a:spLocks noGrp="1"/>
          </p:cNvSpPr>
          <p:nvPr>
            <p:ph type="title"/>
          </p:nvPr>
        </p:nvSpPr>
        <p:spPr>
          <a:xfrm>
            <a:off x="376238" y="127000"/>
            <a:ext cx="8389937" cy="849313"/>
          </a:xfrm>
        </p:spPr>
        <p:txBody>
          <a:bodyPr/>
          <a:lstStyle/>
          <a:p>
            <a:r>
              <a:rPr lang="en-US" altLang="ja-JP" sz="3200">
                <a:latin typeface="Arial" charset="0"/>
                <a:ea typeface="ＭＳ Ｐゴシック" charset="0"/>
                <a:cs typeface="Arial" charset="0"/>
              </a:rPr>
              <a:t>LE2700A Industrial Modular Managed Switch</a:t>
            </a:r>
          </a:p>
        </p:txBody>
      </p:sp>
      <p:sp>
        <p:nvSpPr>
          <p:cNvPr id="21507" name="Content Placeholder 2"/>
          <p:cNvSpPr>
            <a:spLocks noGrp="1"/>
          </p:cNvSpPr>
          <p:nvPr>
            <p:ph sz="quarter" idx="1"/>
          </p:nvPr>
        </p:nvSpPr>
        <p:spPr>
          <a:xfrm>
            <a:off x="376238" y="1350963"/>
            <a:ext cx="8464550" cy="4706937"/>
          </a:xfrm>
        </p:spPr>
        <p:txBody>
          <a:bodyPr/>
          <a:lstStyle/>
          <a:p>
            <a:pPr marL="319088" indent="-319088">
              <a:spcBef>
                <a:spcPts val="700"/>
              </a:spcBef>
              <a:buClr>
                <a:srgbClr val="6FB13E"/>
              </a:buClr>
              <a:buSzPct val="120000"/>
            </a:pPr>
            <a:r>
              <a:rPr lang="en-US" altLang="ja-JP" sz="2000">
                <a:latin typeface="Arial" charset="0"/>
                <a:ea typeface="ＭＳ Ｐゴシック" charset="0"/>
                <a:cs typeface="Arial" charset="0"/>
              </a:rPr>
              <a:t>Modular design enables users to add capacity as demand increases</a:t>
            </a:r>
          </a:p>
          <a:p>
            <a:pPr marL="319088" indent="-319088">
              <a:spcBef>
                <a:spcPts val="700"/>
              </a:spcBef>
              <a:buClr>
                <a:srgbClr val="6FB13E"/>
              </a:buClr>
              <a:buSzPct val="120000"/>
            </a:pPr>
            <a:r>
              <a:rPr lang="en-US" altLang="ja-JP" sz="2000">
                <a:latin typeface="Arial" charset="0"/>
                <a:ea typeface="ＭＳ Ｐゴシック" charset="0"/>
                <a:cs typeface="Arial" charset="0"/>
              </a:rPr>
              <a:t>Choose from copper, fiber, 10/100/1000-Mbps, and 10-GbE interfaces</a:t>
            </a:r>
          </a:p>
          <a:p>
            <a:pPr marL="319088" indent="-319088">
              <a:spcBef>
                <a:spcPts val="700"/>
              </a:spcBef>
              <a:buClr>
                <a:srgbClr val="6FB13E"/>
              </a:buClr>
              <a:buSzPct val="120000"/>
            </a:pPr>
            <a:r>
              <a:rPr lang="en-US" altLang="ja-JP" sz="2000">
                <a:latin typeface="Arial" charset="0"/>
                <a:ea typeface="ＭＳ Ｐゴシック" charset="0"/>
                <a:cs typeface="Arial" charset="0"/>
              </a:rPr>
              <a:t>Rackmount package, extended op temp (-40 to +85</a:t>
            </a:r>
            <a:r>
              <a:rPr lang="en-US" altLang="zh-TW" sz="2000" baseline="40000">
                <a:latin typeface="Arial" charset="0"/>
                <a:ea typeface="ＭＳ Ｐゴシック" charset="0"/>
                <a:cs typeface="Arial" charset="0"/>
              </a:rPr>
              <a:t>o</a:t>
            </a:r>
            <a:r>
              <a:rPr lang="en-US" altLang="zh-TW" sz="2000">
                <a:latin typeface="Arial" charset="0"/>
                <a:ea typeface="ＭＳ Ｐゴシック" charset="0"/>
                <a:cs typeface="Arial" charset="0"/>
              </a:rPr>
              <a:t> </a:t>
            </a:r>
            <a:r>
              <a:rPr lang="en-US" altLang="ja-JP" sz="2000">
                <a:latin typeface="Arial" charset="0"/>
                <a:ea typeface="ＭＳ Ｐゴシック" charset="0"/>
                <a:cs typeface="Arial" charset="0"/>
              </a:rPr>
              <a:t>C)</a:t>
            </a:r>
          </a:p>
          <a:p>
            <a:pPr marL="319088" indent="-319088">
              <a:spcBef>
                <a:spcPts val="700"/>
              </a:spcBef>
              <a:buClr>
                <a:srgbClr val="6FB13E"/>
              </a:buClr>
              <a:buSzPct val="120000"/>
            </a:pPr>
            <a:r>
              <a:rPr lang="en-US" altLang="ja-JP" sz="2000">
                <a:latin typeface="Arial" charset="0"/>
                <a:ea typeface="ＭＳ Ｐゴシック" charset="0"/>
                <a:cs typeface="Arial" charset="0"/>
              </a:rPr>
              <a:t>Dual redundant AC/DC power supplies</a:t>
            </a:r>
          </a:p>
          <a:p>
            <a:pPr marL="319088" indent="-319088">
              <a:spcBef>
                <a:spcPts val="700"/>
              </a:spcBef>
              <a:buClr>
                <a:srgbClr val="6FB13E"/>
              </a:buClr>
              <a:buSzPct val="120000"/>
            </a:pPr>
            <a:r>
              <a:rPr lang="en-US" altLang="ja-JP" sz="2000" b="1" i="1">
                <a:solidFill>
                  <a:schemeClr val="tx1"/>
                </a:solidFill>
                <a:latin typeface="Arial" charset="0"/>
                <a:ea typeface="ＭＳ Ｐゴシック" charset="0"/>
                <a:cs typeface="Arial" charset="0"/>
              </a:rPr>
              <a:t>Low-voltage chassis and power supplies available </a:t>
            </a:r>
            <a:br>
              <a:rPr lang="en-US" altLang="ja-JP" sz="2000" b="1" i="1">
                <a:solidFill>
                  <a:schemeClr val="tx1"/>
                </a:solidFill>
                <a:latin typeface="Arial" charset="0"/>
                <a:ea typeface="ＭＳ Ｐゴシック" charset="0"/>
                <a:cs typeface="Arial" charset="0"/>
              </a:rPr>
            </a:br>
            <a:r>
              <a:rPr lang="en-US" altLang="ja-JP" sz="2000" b="1" i="1">
                <a:solidFill>
                  <a:schemeClr val="tx1"/>
                </a:solidFill>
                <a:latin typeface="Arial" charset="0"/>
                <a:ea typeface="ＭＳ Ｐゴシック" charset="0"/>
                <a:cs typeface="Arial" charset="0"/>
              </a:rPr>
              <a:t>(LE2700LV, LE2700LV-PS), 20-72VDC</a:t>
            </a:r>
          </a:p>
          <a:p>
            <a:pPr marL="319088" indent="-319088">
              <a:spcBef>
                <a:spcPts val="700"/>
              </a:spcBef>
              <a:buClr>
                <a:srgbClr val="6FB13E"/>
              </a:buClr>
              <a:buSzPct val="120000"/>
            </a:pPr>
            <a:r>
              <a:rPr lang="en-US" altLang="ja-JP" sz="2000" b="1" i="1">
                <a:latin typeface="Arial" charset="0"/>
                <a:ea typeface="ＭＳ Ｐゴシック" charset="0"/>
                <a:cs typeface="Arial" charset="0"/>
              </a:rPr>
              <a:t>EN 61850-3:2002 certification for EMC, climatic, </a:t>
            </a:r>
            <a:br>
              <a:rPr lang="en-US" altLang="ja-JP" sz="2000" b="1" i="1">
                <a:latin typeface="Arial" charset="0"/>
                <a:ea typeface="ＭＳ Ｐゴシック" charset="0"/>
                <a:cs typeface="Arial" charset="0"/>
              </a:rPr>
            </a:br>
            <a:r>
              <a:rPr lang="en-US" altLang="ja-JP" sz="2000" b="1" i="1">
                <a:latin typeface="Arial" charset="0"/>
                <a:ea typeface="ＭＳ Ｐゴシック" charset="0"/>
                <a:cs typeface="Arial" charset="0"/>
              </a:rPr>
              <a:t>and mechanical conditions</a:t>
            </a:r>
          </a:p>
          <a:p>
            <a:pPr marL="319088" indent="-319088">
              <a:spcBef>
                <a:spcPts val="700"/>
              </a:spcBef>
              <a:buClr>
                <a:srgbClr val="6FB13E"/>
              </a:buClr>
              <a:buSzPct val="120000"/>
            </a:pPr>
            <a:r>
              <a:rPr lang="en-US" altLang="ja-JP" sz="2000">
                <a:latin typeface="Arial" charset="0"/>
                <a:ea typeface="ＭＳ Ｐゴシック" charset="0"/>
                <a:cs typeface="Arial" charset="0"/>
              </a:rPr>
              <a:t>Supports Web, SNMP, and console user interfaces</a:t>
            </a:r>
          </a:p>
          <a:p>
            <a:pPr marL="319088" indent="-319088">
              <a:spcBef>
                <a:spcPts val="700"/>
              </a:spcBef>
              <a:buClr>
                <a:srgbClr val="6FB13E"/>
              </a:buClr>
              <a:buSzPct val="120000"/>
            </a:pPr>
            <a:r>
              <a:rPr lang="en-US" altLang="ja-JP" sz="2000">
                <a:latin typeface="Arial" charset="0"/>
                <a:ea typeface="ＭＳ Ｐゴシック" charset="0"/>
                <a:cs typeface="Arial" charset="0"/>
              </a:rPr>
              <a:t>Supports high-availability protocols, including STP, link aggregation, </a:t>
            </a:r>
            <a:br>
              <a:rPr lang="en-US" altLang="ja-JP" sz="2000">
                <a:latin typeface="Arial" charset="0"/>
                <a:ea typeface="ＭＳ Ｐゴシック" charset="0"/>
                <a:cs typeface="Arial" charset="0"/>
              </a:rPr>
            </a:br>
            <a:r>
              <a:rPr lang="en-US" altLang="ja-JP" sz="2000">
                <a:latin typeface="Arial" charset="0"/>
                <a:ea typeface="ＭＳ Ｐゴシック" charset="0"/>
                <a:cs typeface="Arial" charset="0"/>
              </a:rPr>
              <a:t>and redundant ring protocols</a:t>
            </a:r>
          </a:p>
          <a:p>
            <a:pPr marL="319088" indent="-319088">
              <a:spcBef>
                <a:spcPts val="700"/>
              </a:spcBef>
              <a:buClr>
                <a:srgbClr val="6FB13E"/>
              </a:buClr>
              <a:buSzPct val="120000"/>
            </a:pPr>
            <a:r>
              <a:rPr lang="en-US" altLang="ja-JP" sz="2000">
                <a:latin typeface="Arial" charset="0"/>
                <a:ea typeface="ＭＳ Ｐゴシック" charset="0"/>
                <a:cs typeface="Arial" charset="0"/>
              </a:rPr>
              <a:t>Supports IP multicast </a:t>
            </a:r>
            <a:br>
              <a:rPr lang="en-US" altLang="ja-JP" sz="2000">
                <a:latin typeface="Arial" charset="0"/>
                <a:ea typeface="ＭＳ Ｐゴシック" charset="0"/>
                <a:cs typeface="Arial" charset="0"/>
              </a:rPr>
            </a:br>
            <a:r>
              <a:rPr lang="en-US" altLang="ja-JP" sz="2000">
                <a:latin typeface="Arial" charset="0"/>
                <a:ea typeface="ＭＳ Ｐゴシック" charset="0"/>
                <a:cs typeface="Arial" charset="0"/>
              </a:rPr>
              <a:t>snooping with IGMPv2/3</a:t>
            </a:r>
          </a:p>
        </p:txBody>
      </p:sp>
      <p:pic>
        <p:nvPicPr>
          <p:cNvPr id="21508" name="Picture 15" descr="bboxnetservlogo_bl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6361113"/>
            <a:ext cx="216058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a_building-Automation-basement_d9.jpg"/>
          <p:cNvPicPr>
            <a:picLocks noChangeAspect="1"/>
          </p:cNvPicPr>
          <p:nvPr/>
        </p:nvPicPr>
        <p:blipFill>
          <a:blip r:embed="rId3">
            <a:extLst>
              <a:ext uri="{28A0092B-C50C-407E-A947-70E740481C1C}">
                <a14:useLocalDpi xmlns:a14="http://schemas.microsoft.com/office/drawing/2010/main" val="0"/>
              </a:ext>
            </a:extLst>
          </a:blip>
          <a:srcRect r="5019" b="6421"/>
          <a:stretch>
            <a:fillRect/>
          </a:stretch>
        </p:blipFill>
        <p:spPr bwMode="auto">
          <a:xfrm>
            <a:off x="3073400" y="1481138"/>
            <a:ext cx="606901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1"/>
          <p:cNvSpPr>
            <a:spLocks noGrp="1"/>
          </p:cNvSpPr>
          <p:nvPr>
            <p:ph type="title"/>
          </p:nvPr>
        </p:nvSpPr>
        <p:spPr>
          <a:xfrm>
            <a:off x="376238" y="127000"/>
            <a:ext cx="8389937" cy="849313"/>
          </a:xfrm>
        </p:spPr>
        <p:txBody>
          <a:bodyPr/>
          <a:lstStyle/>
          <a:p>
            <a:r>
              <a:rPr lang="en-US" sz="3200">
                <a:latin typeface="Arial" charset="0"/>
                <a:ea typeface="ＭＳ Ｐゴシック" charset="0"/>
                <a:cs typeface="Arial" charset="0"/>
              </a:rPr>
              <a:t>Building Automation Example</a:t>
            </a:r>
          </a:p>
        </p:txBody>
      </p:sp>
      <p:sp>
        <p:nvSpPr>
          <p:cNvPr id="23555" name="Content Placeholder 2"/>
          <p:cNvSpPr>
            <a:spLocks noGrp="1"/>
          </p:cNvSpPr>
          <p:nvPr>
            <p:ph sz="quarter" idx="1"/>
          </p:nvPr>
        </p:nvSpPr>
        <p:spPr>
          <a:xfrm>
            <a:off x="407988" y="4724400"/>
            <a:ext cx="8358187" cy="1747838"/>
          </a:xfrm>
        </p:spPr>
        <p:txBody>
          <a:bodyPr/>
          <a:lstStyle/>
          <a:p>
            <a:pPr marL="319088" indent="-319088">
              <a:buClr>
                <a:srgbClr val="6FB13E"/>
              </a:buClr>
              <a:buSzPct val="120000"/>
            </a:pPr>
            <a:r>
              <a:rPr lang="en-US" sz="2000">
                <a:latin typeface="Arial" charset="0"/>
                <a:ea typeface="ＭＳ Ｐゴシック" charset="0"/>
                <a:cs typeface="Arial" charset="0"/>
              </a:rPr>
              <a:t>Hardened switches enable remote monitoring and control of HVAC equipment reducing OPEX and improving system uptime</a:t>
            </a:r>
          </a:p>
          <a:p>
            <a:pPr marL="319088" indent="-319088">
              <a:buClr>
                <a:srgbClr val="6FB13E"/>
              </a:buClr>
              <a:buSzPct val="120000"/>
            </a:pPr>
            <a:r>
              <a:rPr lang="en-US" sz="2000">
                <a:latin typeface="Arial" charset="0"/>
                <a:ea typeface="ＭＳ Ｐゴシック" charset="0"/>
                <a:cs typeface="Arial" charset="0"/>
              </a:rPr>
              <a:t>LEH900 series provide access links to boilers, air conditioning</a:t>
            </a:r>
          </a:p>
          <a:p>
            <a:pPr marL="319088" indent="-319088">
              <a:buClr>
                <a:srgbClr val="6FB13E"/>
              </a:buClr>
              <a:buSzPct val="120000"/>
            </a:pPr>
            <a:r>
              <a:rPr lang="en-US" sz="2000">
                <a:latin typeface="Arial" charset="0"/>
                <a:ea typeface="ＭＳ Ｐゴシック" charset="0"/>
                <a:cs typeface="Arial" charset="0"/>
              </a:rPr>
              <a:t>LE2700 series supports 10/100/1000 copper links for local aggregation and 10-GbE for high-speed uplinks</a:t>
            </a:r>
          </a:p>
        </p:txBody>
      </p:sp>
      <p:pic>
        <p:nvPicPr>
          <p:cNvPr id="235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1968500"/>
            <a:ext cx="3609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LEH90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25" y="1138238"/>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7"/>
          <p:cNvSpPr txBox="1">
            <a:spLocks noChangeArrowheads="1"/>
          </p:cNvSpPr>
          <p:nvPr/>
        </p:nvSpPr>
        <p:spPr bwMode="auto">
          <a:xfrm>
            <a:off x="1087438" y="1670050"/>
            <a:ext cx="1133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LE2700A</a:t>
            </a:r>
          </a:p>
        </p:txBody>
      </p:sp>
      <p:sp>
        <p:nvSpPr>
          <p:cNvPr id="23559" name="TextBox 8"/>
          <p:cNvSpPr txBox="1">
            <a:spLocks noChangeArrowheads="1"/>
          </p:cNvSpPr>
          <p:nvPr/>
        </p:nvSpPr>
        <p:spPr bwMode="auto">
          <a:xfrm>
            <a:off x="4675188" y="1412875"/>
            <a:ext cx="182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LEH906A-2SFP</a:t>
            </a:r>
          </a:p>
        </p:txBody>
      </p:sp>
      <p:cxnSp>
        <p:nvCxnSpPr>
          <p:cNvPr id="11" name="Straight Arrow Connector 10"/>
          <p:cNvCxnSpPr>
            <a:cxnSpLocks noChangeShapeType="1"/>
          </p:cNvCxnSpPr>
          <p:nvPr/>
        </p:nvCxnSpPr>
        <p:spPr bwMode="auto">
          <a:xfrm>
            <a:off x="3402013" y="2795588"/>
            <a:ext cx="530225" cy="393700"/>
          </a:xfrm>
          <a:prstGeom prst="straightConnector1">
            <a:avLst/>
          </a:prstGeom>
          <a:noFill/>
          <a:ln w="38100">
            <a:solidFill>
              <a:schemeClr val="accent1"/>
            </a:solidFill>
            <a:round/>
            <a:headEnd/>
            <a:tailEnd type="arrow" w="med" len="med"/>
          </a:ln>
          <a:effectLst>
            <a:outerShdw blurRad="63500" dist="30000" dir="5400000" rotWithShape="0">
              <a:srgbClr val="000000">
                <a:alpha val="45000"/>
              </a:srgbClr>
            </a:outerShdw>
          </a:effectLst>
          <a:extLst/>
        </p:spPr>
      </p:cxnSp>
      <p:cxnSp>
        <p:nvCxnSpPr>
          <p:cNvPr id="12" name="Straight Arrow Connector 11"/>
          <p:cNvCxnSpPr>
            <a:cxnSpLocks noChangeShapeType="1"/>
          </p:cNvCxnSpPr>
          <p:nvPr/>
        </p:nvCxnSpPr>
        <p:spPr bwMode="auto">
          <a:xfrm>
            <a:off x="4776788" y="1968500"/>
            <a:ext cx="528637" cy="385763"/>
          </a:xfrm>
          <a:prstGeom prst="straightConnector1">
            <a:avLst/>
          </a:prstGeom>
          <a:noFill/>
          <a:ln w="38100">
            <a:solidFill>
              <a:schemeClr val="accent1"/>
            </a:solidFill>
            <a:round/>
            <a:headEnd/>
            <a:tailEnd type="arrow" w="med" len="med"/>
          </a:ln>
          <a:effectLst>
            <a:outerShdw blurRad="63500" dist="30000" dir="5400000" rotWithShape="0">
              <a:srgbClr val="000000">
                <a:alpha val="45000"/>
              </a:srgbClr>
            </a:outerShdw>
          </a:effectLst>
          <a:extLst/>
        </p:spPr>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2" descr="C:\Users\rquinn\Desktop\LEH Pics\LEH908A_PCS.jpg"/>
          <p:cNvPicPr>
            <a:picLocks noChangeAspect="1" noChangeArrowheads="1"/>
          </p:cNvPicPr>
          <p:nvPr/>
        </p:nvPicPr>
        <p:blipFill>
          <a:blip r:embed="rId3">
            <a:extLst>
              <a:ext uri="{28A0092B-C50C-407E-A947-70E740481C1C}">
                <a14:useLocalDpi xmlns:a14="http://schemas.microsoft.com/office/drawing/2010/main" val="0"/>
              </a:ext>
            </a:extLst>
          </a:blip>
          <a:srcRect r="24547"/>
          <a:stretch>
            <a:fillRect/>
          </a:stretch>
        </p:blipFill>
        <p:spPr bwMode="auto">
          <a:xfrm>
            <a:off x="6634163" y="1495425"/>
            <a:ext cx="2286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3"/>
          <p:cNvSpPr>
            <a:spLocks noGrp="1" noChangeArrowheads="1"/>
          </p:cNvSpPr>
          <p:nvPr>
            <p:ph idx="1"/>
          </p:nvPr>
        </p:nvSpPr>
        <p:spPr>
          <a:xfrm>
            <a:off x="376238" y="1398588"/>
            <a:ext cx="5224462" cy="5002212"/>
          </a:xfrm>
        </p:spPr>
        <p:txBody>
          <a:bodyPr/>
          <a:lstStyle/>
          <a:p>
            <a:pPr marL="319088" indent="-319088">
              <a:spcBef>
                <a:spcPct val="5000"/>
              </a:spcBef>
              <a:buClr>
                <a:srgbClr val="6FB13E"/>
              </a:buClr>
              <a:buSzPct val="120000"/>
            </a:pPr>
            <a:r>
              <a:rPr lang="en-US" altLang="zh-TW" sz="2000">
                <a:latin typeface="Arial" charset="0"/>
                <a:ea typeface="ＭＳ Ｐゴシック" charset="0"/>
                <a:cs typeface="Arial" charset="0"/>
              </a:rPr>
              <a:t>(6 -16) 10/100BASE-TX ports</a:t>
            </a:r>
          </a:p>
          <a:p>
            <a:pPr marL="319088" indent="-319088">
              <a:spcBef>
                <a:spcPct val="5000"/>
              </a:spcBef>
              <a:buClr>
                <a:srgbClr val="6FB13E"/>
              </a:buClr>
              <a:buSzPct val="120000"/>
            </a:pPr>
            <a:r>
              <a:rPr lang="en-US" altLang="zh-TW" sz="2000">
                <a:latin typeface="Arial" charset="0"/>
                <a:ea typeface="ＭＳ Ｐゴシック" charset="0"/>
                <a:cs typeface="Arial" charset="0"/>
              </a:rPr>
              <a:t>(2) 100BASE-FX fiber ports or </a:t>
            </a:r>
            <a:br>
              <a:rPr lang="en-US" altLang="zh-TW" sz="2000">
                <a:latin typeface="Arial" charset="0"/>
                <a:ea typeface="ＭＳ Ｐゴシック" charset="0"/>
                <a:cs typeface="Arial" charset="0"/>
              </a:rPr>
            </a:br>
            <a:r>
              <a:rPr lang="en-US" altLang="zh-TW" sz="2000">
                <a:latin typeface="Arial" charset="0"/>
                <a:ea typeface="ＭＳ Ｐゴシック" charset="0"/>
                <a:cs typeface="Arial" charset="0"/>
              </a:rPr>
              <a:t>(2) 1000-Mbps SFP uplinks</a:t>
            </a:r>
          </a:p>
          <a:p>
            <a:pPr marL="319088" indent="-319088">
              <a:spcBef>
                <a:spcPct val="5000"/>
              </a:spcBef>
              <a:buClr>
                <a:srgbClr val="6FB13E"/>
              </a:buClr>
              <a:buSzPct val="120000"/>
            </a:pPr>
            <a:r>
              <a:rPr lang="en-US" altLang="zh-TW" sz="2000">
                <a:latin typeface="Arial" charset="0"/>
                <a:ea typeface="ＭＳ Ｐゴシック" charset="0"/>
                <a:cs typeface="Arial" charset="0"/>
              </a:rPr>
              <a:t>Redundant DC power</a:t>
            </a:r>
          </a:p>
          <a:p>
            <a:pPr marL="319088" indent="-319088">
              <a:spcBef>
                <a:spcPct val="5000"/>
              </a:spcBef>
              <a:buClr>
                <a:srgbClr val="6FB13E"/>
              </a:buClr>
              <a:buSzPct val="120000"/>
            </a:pPr>
            <a:r>
              <a:rPr lang="en-US" altLang="zh-TW" sz="2000">
                <a:latin typeface="Arial" charset="0"/>
                <a:ea typeface="ＭＳ Ｐゴシック" charset="0"/>
                <a:cs typeface="Arial" charset="0"/>
              </a:rPr>
              <a:t>Extended operating temp: 40 to +75</a:t>
            </a:r>
            <a:r>
              <a:rPr lang="en-US" altLang="zh-TW" sz="2000" baseline="40000">
                <a:latin typeface="Arial" charset="0"/>
                <a:ea typeface="ＭＳ Ｐゴシック" charset="0"/>
                <a:cs typeface="Arial" charset="0"/>
              </a:rPr>
              <a:t>o</a:t>
            </a:r>
            <a:r>
              <a:rPr lang="en-US" altLang="zh-TW" sz="2000">
                <a:latin typeface="Arial" charset="0"/>
                <a:ea typeface="ＭＳ Ｐゴシック" charset="0"/>
                <a:cs typeface="Arial" charset="0"/>
              </a:rPr>
              <a:t> C</a:t>
            </a:r>
          </a:p>
          <a:p>
            <a:pPr marL="319088" indent="-319088">
              <a:spcBef>
                <a:spcPct val="5000"/>
              </a:spcBef>
              <a:buClr>
                <a:srgbClr val="6FB13E"/>
              </a:buClr>
              <a:buSzPct val="120000"/>
            </a:pPr>
            <a:r>
              <a:rPr lang="en-US" altLang="zh-TW" sz="2000">
                <a:latin typeface="Arial" charset="0"/>
                <a:ea typeface="ＭＳ Ｐゴシック" charset="0"/>
                <a:cs typeface="Arial" charset="0"/>
              </a:rPr>
              <a:t>DIN-rail Mounted</a:t>
            </a:r>
          </a:p>
          <a:p>
            <a:pPr marL="319088" indent="-319088">
              <a:spcBef>
                <a:spcPct val="5000"/>
              </a:spcBef>
              <a:buClr>
                <a:srgbClr val="6FB13E"/>
              </a:buClr>
              <a:buSzPct val="120000"/>
            </a:pPr>
            <a:r>
              <a:rPr lang="en-US" altLang="zh-TW" sz="2000">
                <a:latin typeface="Arial" charset="0"/>
                <a:ea typeface="ＭＳ Ｐゴシック" charset="0"/>
                <a:cs typeface="Arial" charset="0"/>
              </a:rPr>
              <a:t>Fully managed</a:t>
            </a:r>
          </a:p>
          <a:p>
            <a:pPr marL="319088" indent="-319088">
              <a:spcBef>
                <a:spcPct val="5000"/>
              </a:spcBef>
              <a:buClr>
                <a:srgbClr val="6FB13E"/>
              </a:buClr>
              <a:buSzPct val="120000"/>
            </a:pPr>
            <a:r>
              <a:rPr lang="en-US" altLang="zh-TW" sz="2000">
                <a:latin typeface="Arial" charset="0"/>
                <a:ea typeface="ＭＳ Ｐゴシック" charset="0"/>
                <a:cs typeface="Arial" charset="0"/>
              </a:rPr>
              <a:t>Support for high availability protocols </a:t>
            </a:r>
            <a:br>
              <a:rPr lang="en-US" altLang="zh-TW" sz="2000">
                <a:latin typeface="Arial" charset="0"/>
                <a:ea typeface="ＭＳ Ｐゴシック" charset="0"/>
                <a:cs typeface="Arial" charset="0"/>
              </a:rPr>
            </a:br>
            <a:r>
              <a:rPr lang="en-US" altLang="zh-TW" sz="2000">
                <a:latin typeface="Arial" charset="0"/>
                <a:ea typeface="ＭＳ Ｐゴシック" charset="0"/>
                <a:cs typeface="Arial" charset="0"/>
              </a:rPr>
              <a:t>and redundant rings</a:t>
            </a:r>
          </a:p>
          <a:p>
            <a:pPr marL="319088" indent="-319088">
              <a:spcBef>
                <a:spcPct val="5000"/>
              </a:spcBef>
              <a:buClr>
                <a:srgbClr val="6FB13E"/>
              </a:buClr>
              <a:buSzPct val="120000"/>
            </a:pPr>
            <a:endParaRPr lang="en-US" altLang="zh-TW" sz="2000">
              <a:latin typeface="Arial" charset="0"/>
              <a:ea typeface="ＭＳ Ｐゴシック" charset="0"/>
              <a:cs typeface="Arial" charset="0"/>
            </a:endParaRPr>
          </a:p>
          <a:p>
            <a:pPr marL="319088" indent="-319088">
              <a:spcBef>
                <a:spcPct val="5000"/>
              </a:spcBef>
              <a:buClr>
                <a:srgbClr val="6FB13E"/>
              </a:buClr>
              <a:buSzPct val="120000"/>
            </a:pPr>
            <a:r>
              <a:rPr lang="en-US" altLang="zh-TW" sz="2000">
                <a:latin typeface="Arial" charset="0"/>
                <a:ea typeface="ＭＳ Ｐゴシック" charset="0"/>
                <a:cs typeface="Arial" charset="0"/>
              </a:rPr>
              <a:t>LEH1200 series are certified for use in Class1/Division2 hazardous environments (oil/gas)</a:t>
            </a:r>
          </a:p>
          <a:p>
            <a:pPr marL="319088" indent="-319088">
              <a:spcBef>
                <a:spcPct val="5000"/>
              </a:spcBef>
              <a:buClr>
                <a:srgbClr val="6FB13E"/>
              </a:buClr>
              <a:buSzPct val="120000"/>
              <a:buFontTx/>
              <a:buNone/>
            </a:pPr>
            <a:endParaRPr lang="en-US" altLang="zh-TW" sz="2000">
              <a:latin typeface="Arial" charset="0"/>
              <a:ea typeface="ＭＳ Ｐゴシック" charset="0"/>
              <a:cs typeface="Arial" charset="0"/>
            </a:endParaRPr>
          </a:p>
        </p:txBody>
      </p:sp>
      <p:sp>
        <p:nvSpPr>
          <p:cNvPr id="25603" name="Title 1"/>
          <p:cNvSpPr txBox="1">
            <a:spLocks/>
          </p:cNvSpPr>
          <p:nvPr/>
        </p:nvSpPr>
        <p:spPr bwMode="auto">
          <a:xfrm>
            <a:off x="407988" y="112713"/>
            <a:ext cx="862806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2442" rIns="0" bIns="42442" anchor="b"/>
          <a:lstStyle>
            <a:lvl1pPr defTabSz="849313" eaLnBrk="0" hangingPunct="0">
              <a:defRPr sz="2400">
                <a:solidFill>
                  <a:schemeClr val="tx1"/>
                </a:solidFill>
                <a:latin typeface="Arial" charset="0"/>
                <a:ea typeface="ＭＳ Ｐゴシック" charset="0"/>
                <a:cs typeface="ＭＳ Ｐゴシック" charset="0"/>
              </a:defRPr>
            </a:lvl1pPr>
            <a:lvl2pPr marL="742950" indent="-285750" defTabSz="849313" eaLnBrk="0" hangingPunct="0">
              <a:defRPr sz="2400">
                <a:solidFill>
                  <a:schemeClr val="tx1"/>
                </a:solidFill>
                <a:latin typeface="Arial" charset="0"/>
                <a:ea typeface="ＭＳ Ｐゴシック" charset="0"/>
              </a:defRPr>
            </a:lvl2pPr>
            <a:lvl3pPr marL="1143000" indent="-228600" defTabSz="849313" eaLnBrk="0" hangingPunct="0">
              <a:defRPr sz="2400">
                <a:solidFill>
                  <a:schemeClr val="tx1"/>
                </a:solidFill>
                <a:latin typeface="Arial" charset="0"/>
                <a:ea typeface="ＭＳ Ｐゴシック" charset="0"/>
              </a:defRPr>
            </a:lvl3pPr>
            <a:lvl4pPr marL="1600200" indent="-228600" defTabSz="849313" eaLnBrk="0" hangingPunct="0">
              <a:defRPr sz="2400">
                <a:solidFill>
                  <a:schemeClr val="tx1"/>
                </a:solidFill>
                <a:latin typeface="Arial" charset="0"/>
                <a:ea typeface="ＭＳ Ｐゴシック" charset="0"/>
              </a:defRPr>
            </a:lvl4pPr>
            <a:lvl5pPr marL="2057400" indent="-228600" defTabSz="849313" eaLnBrk="0" hangingPunct="0">
              <a:defRPr sz="2400">
                <a:solidFill>
                  <a:schemeClr val="tx1"/>
                </a:solidFill>
                <a:latin typeface="Arial" charset="0"/>
                <a:ea typeface="ＭＳ Ｐゴシック" charset="0"/>
              </a:defRPr>
            </a:lvl5pPr>
            <a:lvl6pPr marL="2514600" indent="-228600" defTabSz="8493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493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493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49313"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3200">
                <a:solidFill>
                  <a:srgbClr val="689FB6"/>
                </a:solidFill>
              </a:rPr>
              <a:t>LEH900/1000/1100/1200 Series</a:t>
            </a:r>
            <a:br>
              <a:rPr lang="en-US" sz="3200">
                <a:solidFill>
                  <a:srgbClr val="689FB6"/>
                </a:solidFill>
              </a:rPr>
            </a:br>
            <a:r>
              <a:rPr lang="en-US" sz="3200" i="1">
                <a:solidFill>
                  <a:srgbClr val="689FB6"/>
                </a:solidFill>
              </a:rPr>
              <a:t>Fast Ethernet </a:t>
            </a:r>
            <a:r>
              <a:rPr lang="en-US" sz="3200">
                <a:solidFill>
                  <a:srgbClr val="689FB6"/>
                </a:solidFill>
              </a:rPr>
              <a:t>Industrial Managed Switches</a:t>
            </a:r>
          </a:p>
        </p:txBody>
      </p:sp>
      <p:pic>
        <p:nvPicPr>
          <p:cNvPr id="25604" name="Picture 11" descr="C:\Users\rquinn\Desktop\LEH Pics\LEH906A-2GSFP_PCS.jpg"/>
          <p:cNvPicPr>
            <a:picLocks noChangeAspect="1" noChangeArrowheads="1"/>
          </p:cNvPicPr>
          <p:nvPr/>
        </p:nvPicPr>
        <p:blipFill>
          <a:blip r:embed="rId4">
            <a:extLst>
              <a:ext uri="{28A0092B-C50C-407E-A947-70E740481C1C}">
                <a14:useLocalDpi xmlns:a14="http://schemas.microsoft.com/office/drawing/2010/main" val="0"/>
              </a:ext>
            </a:extLst>
          </a:blip>
          <a:srcRect l="23877" r="24826"/>
          <a:stretch>
            <a:fillRect/>
          </a:stretch>
        </p:blipFill>
        <p:spPr bwMode="auto">
          <a:xfrm>
            <a:off x="5715000" y="1398588"/>
            <a:ext cx="1627188"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4"/>
          <p:cNvGraphicFramePr>
            <a:graphicFrameLocks noGrp="1"/>
          </p:cNvGraphicFramePr>
          <p:nvPr/>
        </p:nvGraphicFramePr>
        <p:xfrm>
          <a:off x="5792788" y="4470400"/>
          <a:ext cx="3098800" cy="1690690"/>
        </p:xfrm>
        <a:graphic>
          <a:graphicData uri="http://schemas.openxmlformats.org/drawingml/2006/table">
            <a:tbl>
              <a:tblPr/>
              <a:tblGrid>
                <a:gridCol w="1293812"/>
                <a:gridCol w="1804988"/>
              </a:tblGrid>
              <a:tr h="338138">
                <a:tc>
                  <a:txBody>
                    <a:bodyPr/>
                    <a:lstStyle/>
                    <a:p>
                      <a:pPr marL="423863" marR="0" lvl="0" indent="-423863" algn="l" defTabSz="920750" rtl="0" eaLnBrk="0" fontAlgn="base" latinLnBrk="0" hangingPunct="0">
                        <a:lnSpc>
                          <a:spcPct val="100000"/>
                        </a:lnSpc>
                        <a:spcBef>
                          <a:spcPct val="20000"/>
                        </a:spcBef>
                        <a:spcAft>
                          <a:spcPct val="0"/>
                        </a:spcAft>
                        <a:buClr>
                          <a:srgbClr val="162143"/>
                        </a:buClr>
                        <a:buSzTx/>
                        <a:buFontTx/>
                        <a:buNone/>
                        <a:tabLst/>
                      </a:pPr>
                      <a:r>
                        <a:rPr kumimoji="0" lang="en-US" sz="1600" b="1" i="0" u="none" strike="noStrike" cap="none" normalizeH="0" baseline="0" dirty="0">
                          <a:ln>
                            <a:noFill/>
                          </a:ln>
                          <a:solidFill>
                            <a:schemeClr val="bg1"/>
                          </a:solidFill>
                          <a:effectLst/>
                          <a:latin typeface="Arial" charset="0"/>
                          <a:ea typeface="ＭＳ Ｐゴシック" charset="0"/>
                          <a:cs typeface="MS PGothic" charset="0"/>
                        </a:rPr>
                        <a:t>Series</a:t>
                      </a:r>
                    </a:p>
                  </a:txBody>
                  <a:tcPr marT="45717" marB="45717" horzOverflow="overflow">
                    <a:lnL w="19050" cap="flat" cmpd="sng" algn="ctr">
                      <a:solidFill>
                        <a:srgbClr val="005477"/>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5477"/>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c>
                  <a:txBody>
                    <a:bodyPr/>
                    <a:lstStyle/>
                    <a:p>
                      <a:pPr marL="423863" marR="0" lvl="0" indent="-423863" algn="l" defTabSz="920750" rtl="0" eaLnBrk="0" fontAlgn="base" latinLnBrk="0" hangingPunct="0">
                        <a:lnSpc>
                          <a:spcPct val="100000"/>
                        </a:lnSpc>
                        <a:spcBef>
                          <a:spcPct val="20000"/>
                        </a:spcBef>
                        <a:spcAft>
                          <a:spcPct val="0"/>
                        </a:spcAft>
                        <a:buClr>
                          <a:srgbClr val="162143"/>
                        </a:buClr>
                        <a:buSzTx/>
                        <a:buFontTx/>
                        <a:buNone/>
                        <a:tabLst/>
                      </a:pPr>
                      <a:r>
                        <a:rPr kumimoji="0" lang="en-US" sz="1600" b="1" i="0" u="none" strike="noStrike" cap="none" normalizeH="0" baseline="0" dirty="0">
                          <a:ln>
                            <a:noFill/>
                          </a:ln>
                          <a:solidFill>
                            <a:schemeClr val="bg1"/>
                          </a:solidFill>
                          <a:effectLst/>
                          <a:latin typeface="Arial" charset="0"/>
                          <a:ea typeface="ＭＳ Ｐゴシック" charset="0"/>
                          <a:cs typeface="MS PGothic" charset="0"/>
                        </a:rPr>
                        <a:t>Features</a:t>
                      </a:r>
                    </a:p>
                  </a:txBody>
                  <a:tcPr marL="182880" marT="45717" marB="45717" horzOverflow="overflow">
                    <a:lnL w="12700" cap="flat" cmpd="sng" algn="ctr">
                      <a:solidFill>
                        <a:srgbClr val="000000"/>
                      </a:solidFill>
                      <a:prstDash val="solid"/>
                      <a:round/>
                      <a:headEnd type="none" w="med" len="med"/>
                      <a:tailEnd type="none" w="med" len="med"/>
                    </a:lnL>
                    <a:lnR w="19050" cap="flat" cmpd="sng" algn="ctr">
                      <a:solidFill>
                        <a:srgbClr val="00547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r>
              <a:tr h="338138">
                <a:tc>
                  <a:txBody>
                    <a:bodyPr/>
                    <a:lstStyle/>
                    <a:p>
                      <a:pPr marL="423863" marR="0" lvl="0" indent="-423863" algn="l" defTabSz="920750" rtl="0" eaLnBrk="0" fontAlgn="base" latinLnBrk="0" hangingPunct="0">
                        <a:lnSpc>
                          <a:spcPct val="100000"/>
                        </a:lnSpc>
                        <a:spcBef>
                          <a:spcPct val="20000"/>
                        </a:spcBef>
                        <a:spcAft>
                          <a:spcPct val="0"/>
                        </a:spcAft>
                        <a:buClr>
                          <a:srgbClr val="162143"/>
                        </a:buClr>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MS PGothic" charset="0"/>
                        </a:rPr>
                        <a:t>LEH900</a:t>
                      </a:r>
                      <a:endParaRPr kumimoji="0" lang="en-US" sz="1600" b="0" i="0" u="none" strike="noStrike" cap="none" normalizeH="0" baseline="0">
                        <a:ln>
                          <a:noFill/>
                        </a:ln>
                        <a:solidFill>
                          <a:srgbClr val="000000"/>
                        </a:solidFill>
                        <a:effectLst/>
                        <a:latin typeface="Arial" charset="0"/>
                        <a:ea typeface="ＭＳ Ｐゴシック" charset="0"/>
                        <a:cs typeface="MS PGothic"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423863" marR="0" lvl="0" indent="-423863" algn="l" defTabSz="920750" rtl="0" eaLnBrk="0" fontAlgn="base" latinLnBrk="0" hangingPunct="0">
                        <a:lnSpc>
                          <a:spcPct val="100000"/>
                        </a:lnSpc>
                        <a:spcBef>
                          <a:spcPct val="20000"/>
                        </a:spcBef>
                        <a:spcAft>
                          <a:spcPct val="0"/>
                        </a:spcAft>
                        <a:buClr>
                          <a:srgbClr val="162143"/>
                        </a:buClr>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MS PGothic" charset="0"/>
                        </a:rPr>
                        <a:t>Standard</a:t>
                      </a:r>
                    </a:p>
                  </a:txBody>
                  <a:tcPr marL="182880" marT="45717" marB="45717" horzOverflow="overflow">
                    <a:lnL w="12700" cap="flat" cmpd="sng" algn="ctr">
                      <a:solidFill>
                        <a:srgbClr val="000000"/>
                      </a:solidFill>
                      <a:prstDash val="solid"/>
                      <a:round/>
                      <a:headEnd type="none" w="med" len="med"/>
                      <a:tailEnd type="none" w="med" len="med"/>
                    </a:lnL>
                    <a:lnR w="1905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38138">
                <a:tc>
                  <a:txBody>
                    <a:bodyPr/>
                    <a:lstStyle/>
                    <a:p>
                      <a:pPr marL="423863" marR="0" lvl="0" indent="-423863" algn="l" defTabSz="920750" rtl="0" eaLnBrk="0" fontAlgn="base" latinLnBrk="0" hangingPunct="0">
                        <a:lnSpc>
                          <a:spcPct val="100000"/>
                        </a:lnSpc>
                        <a:spcBef>
                          <a:spcPct val="20000"/>
                        </a:spcBef>
                        <a:spcAft>
                          <a:spcPct val="0"/>
                        </a:spcAft>
                        <a:buClr>
                          <a:srgbClr val="162143"/>
                        </a:buClr>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MS PGothic" charset="0"/>
                        </a:rPr>
                        <a:t>LEH1000</a:t>
                      </a:r>
                      <a:endParaRPr kumimoji="0" lang="en-US" sz="1600" b="0" i="0" u="none" strike="noStrike" cap="none" normalizeH="0" baseline="0">
                        <a:ln>
                          <a:noFill/>
                        </a:ln>
                        <a:solidFill>
                          <a:srgbClr val="000000"/>
                        </a:solidFill>
                        <a:effectLst/>
                        <a:latin typeface="Arial" charset="0"/>
                        <a:ea typeface="ＭＳ Ｐゴシック" charset="0"/>
                        <a:cs typeface="MS PGothic" charset="0"/>
                      </a:endParaRPr>
                    </a:p>
                  </a:txBody>
                  <a:tcPr marT="45717" marB="45717" horzOverflow="overflow">
                    <a:lnL w="1905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23863" marR="0" lvl="0" indent="-423863" algn="l" defTabSz="920750" rtl="0" eaLnBrk="0" fontAlgn="base" latinLnBrk="0" hangingPunct="0">
                        <a:lnSpc>
                          <a:spcPct val="100000"/>
                        </a:lnSpc>
                        <a:spcBef>
                          <a:spcPct val="20000"/>
                        </a:spcBef>
                        <a:spcAft>
                          <a:spcPct val="0"/>
                        </a:spcAft>
                        <a:buClr>
                          <a:srgbClr val="162143"/>
                        </a:buClr>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MS PGothic" charset="0"/>
                        </a:rPr>
                        <a:t>PoE</a:t>
                      </a:r>
                    </a:p>
                  </a:txBody>
                  <a:tcPr marL="182880" marT="45717" marB="45717" horzOverflow="overflow">
                    <a:lnL w="12700" cap="flat" cmpd="sng" algn="ctr">
                      <a:solidFill>
                        <a:srgbClr val="000000"/>
                      </a:solidFill>
                      <a:prstDash val="solid"/>
                      <a:round/>
                      <a:headEnd type="none" w="med" len="med"/>
                      <a:tailEnd type="none" w="med" len="med"/>
                    </a:lnL>
                    <a:lnR w="1905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423863" marR="0" lvl="0" indent="-423863" algn="l" defTabSz="920750" rtl="0" eaLnBrk="0" fontAlgn="base" latinLnBrk="0" hangingPunct="0">
                        <a:lnSpc>
                          <a:spcPct val="100000"/>
                        </a:lnSpc>
                        <a:spcBef>
                          <a:spcPct val="20000"/>
                        </a:spcBef>
                        <a:spcAft>
                          <a:spcPct val="0"/>
                        </a:spcAft>
                        <a:buClr>
                          <a:srgbClr val="162143"/>
                        </a:buClr>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MS PGothic" charset="0"/>
                        </a:rPr>
                        <a:t>LEH1100</a:t>
                      </a:r>
                      <a:endParaRPr kumimoji="0" lang="en-US" sz="1600" b="0" i="0" u="none" strike="noStrike" cap="none" normalizeH="0" baseline="0">
                        <a:ln>
                          <a:noFill/>
                        </a:ln>
                        <a:solidFill>
                          <a:srgbClr val="000000"/>
                        </a:solidFill>
                        <a:effectLst/>
                        <a:latin typeface="Arial" charset="0"/>
                        <a:ea typeface="ＭＳ Ｐゴシック" charset="0"/>
                        <a:cs typeface="MS PGothic" charset="0"/>
                      </a:endParaRPr>
                    </a:p>
                  </a:txBody>
                  <a:tcPr marT="45717" marB="45717" horzOverflow="overflow">
                    <a:lnL w="1905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423863" marR="0" lvl="0" indent="-423863" algn="l" defTabSz="920750" rtl="0" eaLnBrk="0" fontAlgn="base" latinLnBrk="0" hangingPunct="0">
                        <a:lnSpc>
                          <a:spcPct val="100000"/>
                        </a:lnSpc>
                        <a:spcBef>
                          <a:spcPct val="20000"/>
                        </a:spcBef>
                        <a:spcAft>
                          <a:spcPct val="0"/>
                        </a:spcAft>
                        <a:buClr>
                          <a:srgbClr val="162143"/>
                        </a:buClr>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MS PGothic" charset="0"/>
                        </a:rPr>
                        <a:t>PoE+</a:t>
                      </a:r>
                    </a:p>
                  </a:txBody>
                  <a:tcPr marL="182880" marT="45717" marB="45717" horzOverflow="overflow">
                    <a:lnL w="12700" cap="flat" cmpd="sng" algn="ctr">
                      <a:solidFill>
                        <a:srgbClr val="000000"/>
                      </a:solidFill>
                      <a:prstDash val="solid"/>
                      <a:round/>
                      <a:headEnd type="none" w="med" len="med"/>
                      <a:tailEnd type="none" w="med" len="med"/>
                    </a:lnL>
                    <a:lnR w="1905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38138">
                <a:tc>
                  <a:txBody>
                    <a:bodyPr/>
                    <a:lstStyle/>
                    <a:p>
                      <a:pPr marL="423863" marR="0" lvl="0" indent="-423863" algn="l" defTabSz="920750" rtl="0" eaLnBrk="0" fontAlgn="base" latinLnBrk="0" hangingPunct="0">
                        <a:lnSpc>
                          <a:spcPct val="100000"/>
                        </a:lnSpc>
                        <a:spcBef>
                          <a:spcPct val="20000"/>
                        </a:spcBef>
                        <a:spcAft>
                          <a:spcPct val="0"/>
                        </a:spcAft>
                        <a:buClr>
                          <a:srgbClr val="162143"/>
                        </a:buClr>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MS PGothic" charset="0"/>
                        </a:rPr>
                        <a:t>LEH1200</a:t>
                      </a:r>
                      <a:endParaRPr kumimoji="0" lang="en-US" sz="1600" b="0" i="0" u="none" strike="noStrike" cap="none" normalizeH="0" baseline="0">
                        <a:ln>
                          <a:noFill/>
                        </a:ln>
                        <a:solidFill>
                          <a:srgbClr val="000000"/>
                        </a:solidFill>
                        <a:effectLst/>
                        <a:latin typeface="Arial" charset="0"/>
                        <a:ea typeface="ＭＳ Ｐゴシック" charset="0"/>
                        <a:cs typeface="MS PGothic" charset="0"/>
                      </a:endParaRPr>
                    </a:p>
                  </a:txBody>
                  <a:tcPr marT="45717" marB="45717" horzOverflow="overflow">
                    <a:lnL w="19050" cap="flat" cmpd="sng" algn="ctr">
                      <a:solidFill>
                        <a:srgbClr val="7F7F7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23863" marR="0" lvl="0" indent="-423863" algn="l" defTabSz="920750" rtl="0" eaLnBrk="0" fontAlgn="base" latinLnBrk="0" hangingPunct="0">
                        <a:lnSpc>
                          <a:spcPct val="100000"/>
                        </a:lnSpc>
                        <a:spcBef>
                          <a:spcPct val="20000"/>
                        </a:spcBef>
                        <a:spcAft>
                          <a:spcPct val="0"/>
                        </a:spcAft>
                        <a:buClr>
                          <a:srgbClr val="162143"/>
                        </a:buClr>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MS PGothic" charset="0"/>
                        </a:rPr>
                        <a:t>Class 1, Div. 2</a:t>
                      </a:r>
                    </a:p>
                  </a:txBody>
                  <a:tcPr marL="182880" marT="45717" marB="45717" horzOverflow="overflow">
                    <a:lnL w="12700" cap="flat" cmpd="sng" algn="ctr">
                      <a:solidFill>
                        <a:srgbClr val="000000"/>
                      </a:solidFill>
                      <a:prstDash val="solid"/>
                      <a:round/>
                      <a:headEnd type="none" w="med" len="med"/>
                      <a:tailEnd type="none" w="med" len="med"/>
                    </a:lnL>
                    <a:lnR w="1905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txBox="1">
            <a:spLocks/>
          </p:cNvSpPr>
          <p:nvPr/>
        </p:nvSpPr>
        <p:spPr bwMode="auto">
          <a:xfrm>
            <a:off x="407988" y="101600"/>
            <a:ext cx="862806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2442" rIns="0" bIns="42442" anchor="b"/>
          <a:lstStyle>
            <a:lvl1pPr defTabSz="849313" eaLnBrk="0" hangingPunct="0">
              <a:defRPr sz="2400">
                <a:solidFill>
                  <a:schemeClr val="tx1"/>
                </a:solidFill>
                <a:latin typeface="Arial" charset="0"/>
                <a:ea typeface="ＭＳ Ｐゴシック" charset="0"/>
                <a:cs typeface="ＭＳ Ｐゴシック" charset="0"/>
              </a:defRPr>
            </a:lvl1pPr>
            <a:lvl2pPr marL="742950" indent="-285750" defTabSz="849313" eaLnBrk="0" hangingPunct="0">
              <a:defRPr sz="2400">
                <a:solidFill>
                  <a:schemeClr val="tx1"/>
                </a:solidFill>
                <a:latin typeface="Arial" charset="0"/>
                <a:ea typeface="ＭＳ Ｐゴシック" charset="0"/>
              </a:defRPr>
            </a:lvl2pPr>
            <a:lvl3pPr marL="1143000" indent="-228600" defTabSz="849313" eaLnBrk="0" hangingPunct="0">
              <a:defRPr sz="2400">
                <a:solidFill>
                  <a:schemeClr val="tx1"/>
                </a:solidFill>
                <a:latin typeface="Arial" charset="0"/>
                <a:ea typeface="ＭＳ Ｐゴシック" charset="0"/>
              </a:defRPr>
            </a:lvl3pPr>
            <a:lvl4pPr marL="1600200" indent="-228600" defTabSz="849313" eaLnBrk="0" hangingPunct="0">
              <a:defRPr sz="2400">
                <a:solidFill>
                  <a:schemeClr val="tx1"/>
                </a:solidFill>
                <a:latin typeface="Arial" charset="0"/>
                <a:ea typeface="ＭＳ Ｐゴシック" charset="0"/>
              </a:defRPr>
            </a:lvl4pPr>
            <a:lvl5pPr marL="2057400" indent="-228600" defTabSz="849313" eaLnBrk="0" hangingPunct="0">
              <a:defRPr sz="2400">
                <a:solidFill>
                  <a:schemeClr val="tx1"/>
                </a:solidFill>
                <a:latin typeface="Arial" charset="0"/>
                <a:ea typeface="ＭＳ Ｐゴシック" charset="0"/>
              </a:defRPr>
            </a:lvl5pPr>
            <a:lvl6pPr marL="2514600" indent="-228600" defTabSz="8493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493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493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49313"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3200">
                <a:solidFill>
                  <a:srgbClr val="689FB6"/>
                </a:solidFill>
              </a:rPr>
              <a:t>Networking Example — Surveillance</a:t>
            </a:r>
          </a:p>
        </p:txBody>
      </p:sp>
      <p:sp>
        <p:nvSpPr>
          <p:cNvPr id="2" name="Rectangle 1"/>
          <p:cNvSpPr/>
          <p:nvPr/>
        </p:nvSpPr>
        <p:spPr bwMode="auto">
          <a:xfrm>
            <a:off x="6783388" y="1169988"/>
            <a:ext cx="1666875" cy="625475"/>
          </a:xfrm>
          <a:prstGeom prst="rect">
            <a:avLst/>
          </a:prstGeom>
          <a:solidFill>
            <a:srgbClr val="FFFFFF"/>
          </a:solidFill>
          <a:ln w="9525" cap="flat" cmpd="sng" algn="ctr">
            <a:noFill/>
            <a:prstDash val="solid"/>
            <a:round/>
            <a:headEnd type="none" w="med" len="med"/>
            <a:tailEnd type="none" w="med" len="med"/>
          </a:ln>
          <a:effectLst/>
        </p:spPr>
        <p:txBody>
          <a:bodyPr/>
          <a:lstStyle/>
          <a:p>
            <a:pPr algn="r">
              <a:defRPr/>
            </a:pPr>
            <a:endParaRPr lang="en-US">
              <a:effectLst>
                <a:outerShdw blurRad="38100" dist="38100" dir="2700000" algn="tl">
                  <a:srgbClr val="DDDDDD"/>
                </a:outerShdw>
              </a:effectLst>
            </a:endParaRPr>
          </a:p>
        </p:txBody>
      </p:sp>
      <p:grpSp>
        <p:nvGrpSpPr>
          <p:cNvPr id="27651" name="Group 8"/>
          <p:cNvGrpSpPr>
            <a:grpSpLocks/>
          </p:cNvGrpSpPr>
          <p:nvPr/>
        </p:nvGrpSpPr>
        <p:grpSpPr bwMode="auto">
          <a:xfrm>
            <a:off x="376238" y="1255713"/>
            <a:ext cx="8766175" cy="5616575"/>
            <a:chOff x="376238" y="1255396"/>
            <a:chExt cx="8766175" cy="5617314"/>
          </a:xfrm>
        </p:grpSpPr>
        <p:sp>
          <p:nvSpPr>
            <p:cNvPr id="16" name="Rectangle 15"/>
            <p:cNvSpPr/>
            <p:nvPr/>
          </p:nvSpPr>
          <p:spPr bwMode="auto">
            <a:xfrm>
              <a:off x="7085013" y="6329714"/>
              <a:ext cx="2057400" cy="542996"/>
            </a:xfrm>
            <a:prstGeom prst="rect">
              <a:avLst/>
            </a:prstGeom>
            <a:solidFill>
              <a:srgbClr val="FFFFFF"/>
            </a:solidFill>
            <a:ln w="9525" cap="flat" cmpd="sng" algn="ctr">
              <a:noFill/>
              <a:prstDash val="solid"/>
              <a:round/>
              <a:headEnd type="none" w="med" len="med"/>
              <a:tailEnd type="none" w="med" len="med"/>
            </a:ln>
            <a:effectLst/>
          </p:spPr>
          <p:txBody>
            <a:bodyPr/>
            <a:lstStyle/>
            <a:p>
              <a:pPr algn="r" defTabSz="914400">
                <a:defRPr/>
              </a:pPr>
              <a:endParaRPr lang="en-US" sz="3600">
                <a:effectLst>
                  <a:outerShdw blurRad="38100" dist="38100" dir="2700000" algn="tl">
                    <a:srgbClr val="DDDDDD"/>
                  </a:outerShdw>
                </a:effectLst>
              </a:endParaRPr>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t="1492"/>
            <a:stretch>
              <a:fillRect/>
            </a:stretch>
          </p:blipFill>
          <p:spPr bwMode="auto">
            <a:xfrm>
              <a:off x="656273" y="1255396"/>
              <a:ext cx="7993570" cy="561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3657600" y="1255396"/>
              <a:ext cx="1747838" cy="247683"/>
            </a:xfrm>
            <a:prstGeom prst="rect">
              <a:avLst/>
            </a:prstGeom>
            <a:solidFill>
              <a:srgbClr val="FFFFFF"/>
            </a:solidFill>
            <a:ln w="9525" cap="flat" cmpd="sng" algn="ctr">
              <a:noFill/>
              <a:prstDash val="solid"/>
              <a:round/>
              <a:headEnd type="none" w="med" len="med"/>
              <a:tailEnd type="none" w="med" len="med"/>
            </a:ln>
            <a:effectLst/>
          </p:spPr>
          <p:txBody>
            <a:bodyPr/>
            <a:lstStyle/>
            <a:p>
              <a:pPr algn="r" defTabSz="914400">
                <a:defRPr/>
              </a:pPr>
              <a:endParaRPr lang="en-US" sz="3600">
                <a:effectLst>
                  <a:outerShdw blurRad="38100" dist="38100" dir="2700000" algn="tl">
                    <a:srgbClr val="DDDDDD"/>
                  </a:outerShdw>
                </a:effectLst>
              </a:endParaRPr>
            </a:p>
          </p:txBody>
        </p:sp>
        <p:sp>
          <p:nvSpPr>
            <p:cNvPr id="27655" name="TextBox 9"/>
            <p:cNvSpPr txBox="1">
              <a:spLocks noChangeArrowheads="1"/>
            </p:cNvSpPr>
            <p:nvPr/>
          </p:nvSpPr>
          <p:spPr bwMode="auto">
            <a:xfrm>
              <a:off x="376238" y="1255396"/>
              <a:ext cx="3378729"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rPr>
                <a:t>Industrial network setup in an Alpha-Ring for redundancy.</a:t>
              </a:r>
            </a:p>
          </p:txBody>
        </p:sp>
        <p:sp>
          <p:nvSpPr>
            <p:cNvPr id="27656" name="TextBox 103"/>
            <p:cNvSpPr txBox="1">
              <a:spLocks noChangeArrowheads="1"/>
            </p:cNvSpPr>
            <p:nvPr/>
          </p:nvSpPr>
          <p:spPr bwMode="auto">
            <a:xfrm>
              <a:off x="5909183" y="2059394"/>
              <a:ext cx="749679"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Data Center</a:t>
              </a:r>
            </a:p>
          </p:txBody>
        </p:sp>
        <p:sp>
          <p:nvSpPr>
            <p:cNvPr id="27657" name="TextBox 103"/>
            <p:cNvSpPr txBox="1">
              <a:spLocks noChangeArrowheads="1"/>
            </p:cNvSpPr>
            <p:nvPr/>
          </p:nvSpPr>
          <p:spPr bwMode="auto">
            <a:xfrm>
              <a:off x="8147463" y="2889428"/>
              <a:ext cx="55143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Calibri" charset="0"/>
                </a:rPr>
                <a:t>Security</a:t>
              </a:r>
              <a:br>
                <a:rPr lang="en-US" sz="1200">
                  <a:latin typeface="Calibri" charset="0"/>
                </a:rPr>
              </a:br>
              <a:r>
                <a:rPr lang="en-US" sz="1200">
                  <a:latin typeface="Calibri" charset="0"/>
                </a:rPr>
                <a:t>Cameras</a:t>
              </a:r>
            </a:p>
          </p:txBody>
        </p:sp>
        <p:sp>
          <p:nvSpPr>
            <p:cNvPr id="27658" name="TextBox 103"/>
            <p:cNvSpPr txBox="1">
              <a:spLocks noChangeArrowheads="1"/>
            </p:cNvSpPr>
            <p:nvPr/>
          </p:nvSpPr>
          <p:spPr bwMode="auto">
            <a:xfrm>
              <a:off x="5909183" y="2569689"/>
              <a:ext cx="1128514"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Media Converters</a:t>
              </a:r>
            </a:p>
          </p:txBody>
        </p:sp>
        <p:sp>
          <p:nvSpPr>
            <p:cNvPr id="27659" name="TextBox 103"/>
            <p:cNvSpPr txBox="1">
              <a:spLocks noChangeArrowheads="1"/>
            </p:cNvSpPr>
            <p:nvPr/>
          </p:nvSpPr>
          <p:spPr bwMode="auto">
            <a:xfrm>
              <a:off x="5956499" y="5799723"/>
              <a:ext cx="1128514"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Media Converters</a:t>
              </a:r>
            </a:p>
          </p:txBody>
        </p:sp>
        <p:sp>
          <p:nvSpPr>
            <p:cNvPr id="27660" name="TextBox 103"/>
            <p:cNvSpPr txBox="1">
              <a:spLocks noChangeArrowheads="1"/>
            </p:cNvSpPr>
            <p:nvPr/>
          </p:nvSpPr>
          <p:spPr bwMode="auto">
            <a:xfrm>
              <a:off x="7619185" y="5778558"/>
              <a:ext cx="312736"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CATx</a:t>
              </a:r>
            </a:p>
          </p:txBody>
        </p:sp>
        <p:sp>
          <p:nvSpPr>
            <p:cNvPr id="23" name="Rectangle 22"/>
            <p:cNvSpPr/>
            <p:nvPr/>
          </p:nvSpPr>
          <p:spPr bwMode="auto">
            <a:xfrm>
              <a:off x="2413000" y="2339801"/>
              <a:ext cx="323850" cy="247683"/>
            </a:xfrm>
            <a:prstGeom prst="rect">
              <a:avLst/>
            </a:prstGeom>
            <a:solidFill>
              <a:srgbClr val="FFFFFF"/>
            </a:solidFill>
            <a:ln w="9525" cap="flat" cmpd="sng" algn="ctr">
              <a:noFill/>
              <a:prstDash val="solid"/>
              <a:round/>
              <a:headEnd type="none" w="med" len="med"/>
              <a:tailEnd type="none" w="med" len="med"/>
            </a:ln>
            <a:effectLst/>
          </p:spPr>
          <p:txBody>
            <a:bodyPr/>
            <a:lstStyle/>
            <a:p>
              <a:pPr algn="r" defTabSz="914400">
                <a:defRPr/>
              </a:pPr>
              <a:endParaRPr lang="en-US" sz="3600">
                <a:effectLst>
                  <a:outerShdw blurRad="38100" dist="38100" dir="2700000" algn="tl">
                    <a:srgbClr val="DDDDDD"/>
                  </a:outerShdw>
                </a:effectLst>
              </a:endParaRPr>
            </a:p>
          </p:txBody>
        </p:sp>
        <p:sp>
          <p:nvSpPr>
            <p:cNvPr id="27662" name="TextBox 103"/>
            <p:cNvSpPr txBox="1">
              <a:spLocks noChangeArrowheads="1"/>
            </p:cNvSpPr>
            <p:nvPr/>
          </p:nvSpPr>
          <p:spPr bwMode="auto">
            <a:xfrm>
              <a:off x="2241550" y="2477356"/>
              <a:ext cx="635000"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Calibri" charset="0"/>
                </a:rPr>
                <a:t>Wireless Ethernet </a:t>
              </a:r>
              <a:br>
                <a:rPr lang="en-US" sz="1200">
                  <a:latin typeface="Calibri" charset="0"/>
                </a:rPr>
              </a:br>
              <a:r>
                <a:rPr lang="en-US" sz="1200">
                  <a:latin typeface="Calibri" charset="0"/>
                </a:rPr>
                <a:t>Bridges</a:t>
              </a:r>
            </a:p>
          </p:txBody>
        </p:sp>
        <p:sp>
          <p:nvSpPr>
            <p:cNvPr id="27663" name="TextBox 103"/>
            <p:cNvSpPr txBox="1">
              <a:spLocks noChangeArrowheads="1"/>
            </p:cNvSpPr>
            <p:nvPr/>
          </p:nvSpPr>
          <p:spPr bwMode="auto">
            <a:xfrm>
              <a:off x="1118013" y="4273728"/>
              <a:ext cx="55143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Calibri" charset="0"/>
                </a:rPr>
                <a:t>Security</a:t>
              </a:r>
              <a:br>
                <a:rPr lang="en-US" sz="1200">
                  <a:latin typeface="Calibri" charset="0"/>
                </a:rPr>
              </a:br>
              <a:r>
                <a:rPr lang="en-US" sz="1200">
                  <a:latin typeface="Calibri" charset="0"/>
                </a:rPr>
                <a:t>Cameras</a:t>
              </a:r>
            </a:p>
          </p:txBody>
        </p:sp>
        <p:sp>
          <p:nvSpPr>
            <p:cNvPr id="27664" name="TextBox 103"/>
            <p:cNvSpPr txBox="1">
              <a:spLocks noChangeArrowheads="1"/>
            </p:cNvSpPr>
            <p:nvPr/>
          </p:nvSpPr>
          <p:spPr bwMode="auto">
            <a:xfrm>
              <a:off x="2332832" y="3981508"/>
              <a:ext cx="312736"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CATx</a:t>
              </a:r>
            </a:p>
          </p:txBody>
        </p:sp>
        <p:sp>
          <p:nvSpPr>
            <p:cNvPr id="27665" name="TextBox 103"/>
            <p:cNvSpPr txBox="1">
              <a:spLocks noChangeArrowheads="1"/>
            </p:cNvSpPr>
            <p:nvPr/>
          </p:nvSpPr>
          <p:spPr bwMode="auto">
            <a:xfrm>
              <a:off x="4180682" y="2797095"/>
              <a:ext cx="320601"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Fiber</a:t>
              </a:r>
            </a:p>
          </p:txBody>
        </p:sp>
        <p:sp>
          <p:nvSpPr>
            <p:cNvPr id="27666" name="TextBox 103"/>
            <p:cNvSpPr txBox="1">
              <a:spLocks noChangeArrowheads="1"/>
            </p:cNvSpPr>
            <p:nvPr/>
          </p:nvSpPr>
          <p:spPr bwMode="auto">
            <a:xfrm>
              <a:off x="5956499" y="4273728"/>
              <a:ext cx="121900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Calibri" charset="0"/>
                </a:rPr>
                <a:t>Wireless Ethernet </a:t>
              </a:r>
              <a:br>
                <a:rPr lang="en-US" sz="1200">
                  <a:latin typeface="Calibri" charset="0"/>
                </a:rPr>
              </a:br>
              <a:r>
                <a:rPr lang="en-US" sz="1200">
                  <a:latin typeface="Calibri" charset="0"/>
                </a:rPr>
                <a:t>Bridges</a:t>
              </a:r>
            </a:p>
          </p:txBody>
        </p:sp>
        <p:sp>
          <p:nvSpPr>
            <p:cNvPr id="27667" name="TextBox 103"/>
            <p:cNvSpPr txBox="1">
              <a:spLocks noChangeArrowheads="1"/>
            </p:cNvSpPr>
            <p:nvPr/>
          </p:nvSpPr>
          <p:spPr bwMode="auto">
            <a:xfrm>
              <a:off x="4160765" y="5229145"/>
              <a:ext cx="45415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Calibri" charset="0"/>
                </a:rPr>
                <a:t>Backup</a:t>
              </a:r>
              <a:br>
                <a:rPr lang="en-US" sz="1200">
                  <a:latin typeface="Calibri" charset="0"/>
                </a:rPr>
              </a:br>
              <a:r>
                <a:rPr lang="en-US" sz="1200">
                  <a:latin typeface="Calibri" charset="0"/>
                </a:rPr>
                <a:t>path</a:t>
              </a:r>
            </a:p>
          </p:txBody>
        </p:sp>
        <p:sp>
          <p:nvSpPr>
            <p:cNvPr id="27668" name="TextBox 103"/>
            <p:cNvSpPr txBox="1">
              <a:spLocks noChangeArrowheads="1"/>
            </p:cNvSpPr>
            <p:nvPr/>
          </p:nvSpPr>
          <p:spPr bwMode="auto">
            <a:xfrm>
              <a:off x="3186040" y="4136446"/>
              <a:ext cx="1847850"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latin typeface="Calibri" charset="0"/>
                </a:rPr>
                <a:t>LEH900, LEH1000, LEH1100 Series (Hardened Managed Ethernet Switches)</a:t>
              </a:r>
            </a:p>
          </p:txBody>
        </p:sp>
        <p:sp>
          <p:nvSpPr>
            <p:cNvPr id="27669" name="TextBox 103"/>
            <p:cNvSpPr txBox="1">
              <a:spLocks noChangeArrowheads="1"/>
            </p:cNvSpPr>
            <p:nvPr/>
          </p:nvSpPr>
          <p:spPr bwMode="auto">
            <a:xfrm>
              <a:off x="3145632" y="5887024"/>
              <a:ext cx="312736" cy="1846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CATx</a:t>
              </a:r>
            </a:p>
          </p:txBody>
        </p:sp>
        <p:sp>
          <p:nvSpPr>
            <p:cNvPr id="41" name="TextBox 103"/>
            <p:cNvSpPr txBox="1">
              <a:spLocks noChangeArrowheads="1"/>
            </p:cNvSpPr>
            <p:nvPr/>
          </p:nvSpPr>
          <p:spPr bwMode="auto">
            <a:xfrm>
              <a:off x="4181475" y="1795217"/>
              <a:ext cx="252413" cy="184174"/>
            </a:xfrm>
            <a:prstGeom prst="rect">
              <a:avLst/>
            </a:prstGeom>
            <a:solidFill>
              <a:schemeClr val="bg1">
                <a:lumMod val="75000"/>
              </a:schemeClr>
            </a:solidFill>
            <a:ln>
              <a:noFill/>
            </a:ln>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smtClean="0">
                  <a:latin typeface="Calibri" charset="0"/>
                </a:rPr>
                <a:t>LAN</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txBox="1">
            <a:spLocks/>
          </p:cNvSpPr>
          <p:nvPr/>
        </p:nvSpPr>
        <p:spPr bwMode="auto">
          <a:xfrm>
            <a:off x="407988" y="101600"/>
            <a:ext cx="862806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2442" rIns="0" bIns="42442" anchor="b"/>
          <a:lstStyle>
            <a:lvl1pPr defTabSz="849313" eaLnBrk="0" hangingPunct="0">
              <a:defRPr sz="2400">
                <a:solidFill>
                  <a:schemeClr val="tx1"/>
                </a:solidFill>
                <a:latin typeface="Arial" charset="0"/>
                <a:ea typeface="ＭＳ Ｐゴシック" charset="0"/>
                <a:cs typeface="ＭＳ Ｐゴシック" charset="0"/>
              </a:defRPr>
            </a:lvl1pPr>
            <a:lvl2pPr marL="742950" indent="-285750" defTabSz="849313" eaLnBrk="0" hangingPunct="0">
              <a:defRPr sz="2400">
                <a:solidFill>
                  <a:schemeClr val="tx1"/>
                </a:solidFill>
                <a:latin typeface="Arial" charset="0"/>
                <a:ea typeface="ＭＳ Ｐゴシック" charset="0"/>
              </a:defRPr>
            </a:lvl2pPr>
            <a:lvl3pPr marL="1143000" indent="-228600" defTabSz="849313" eaLnBrk="0" hangingPunct="0">
              <a:defRPr sz="2400">
                <a:solidFill>
                  <a:schemeClr val="tx1"/>
                </a:solidFill>
                <a:latin typeface="Arial" charset="0"/>
                <a:ea typeface="ＭＳ Ｐゴシック" charset="0"/>
              </a:defRPr>
            </a:lvl3pPr>
            <a:lvl4pPr marL="1600200" indent="-228600" defTabSz="849313" eaLnBrk="0" hangingPunct="0">
              <a:defRPr sz="2400">
                <a:solidFill>
                  <a:schemeClr val="tx1"/>
                </a:solidFill>
                <a:latin typeface="Arial" charset="0"/>
                <a:ea typeface="ＭＳ Ｐゴシック" charset="0"/>
              </a:defRPr>
            </a:lvl4pPr>
            <a:lvl5pPr marL="2057400" indent="-228600" defTabSz="849313" eaLnBrk="0" hangingPunct="0">
              <a:defRPr sz="2400">
                <a:solidFill>
                  <a:schemeClr val="tx1"/>
                </a:solidFill>
                <a:latin typeface="Arial" charset="0"/>
                <a:ea typeface="ＭＳ Ｐゴシック" charset="0"/>
              </a:defRPr>
            </a:lvl5pPr>
            <a:lvl6pPr marL="2514600" indent="-228600" defTabSz="8493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493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493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49313"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3200">
                <a:solidFill>
                  <a:srgbClr val="689FB6"/>
                </a:solidFill>
              </a:rPr>
              <a:t>Industrial Ethernet</a:t>
            </a:r>
            <a:br>
              <a:rPr lang="en-US" sz="3200">
                <a:solidFill>
                  <a:srgbClr val="689FB6"/>
                </a:solidFill>
              </a:rPr>
            </a:br>
            <a:r>
              <a:rPr lang="en-US" sz="3200">
                <a:solidFill>
                  <a:srgbClr val="689FB6"/>
                </a:solidFill>
              </a:rPr>
              <a:t>Unmanaged Gigabit Switches</a:t>
            </a:r>
          </a:p>
        </p:txBody>
      </p:sp>
      <p:sp>
        <p:nvSpPr>
          <p:cNvPr id="29698" name="Content Placeholder 2"/>
          <p:cNvSpPr>
            <a:spLocks noGrp="1"/>
          </p:cNvSpPr>
          <p:nvPr>
            <p:ph idx="1"/>
          </p:nvPr>
        </p:nvSpPr>
        <p:spPr>
          <a:xfrm>
            <a:off x="376238" y="1350963"/>
            <a:ext cx="5635625" cy="2552700"/>
          </a:xfrm>
        </p:spPr>
        <p:txBody>
          <a:bodyPr/>
          <a:lstStyle/>
          <a:p>
            <a:pPr marL="319088" indent="-319088">
              <a:buClr>
                <a:srgbClr val="6FB13E"/>
              </a:buClr>
              <a:buSzPct val="120000"/>
            </a:pPr>
            <a:r>
              <a:rPr lang="en-US" altLang="ja-JP" sz="2000">
                <a:latin typeface="Arial" charset="0"/>
                <a:ea typeface="ＭＳ Ｐゴシック" charset="0"/>
                <a:cs typeface="Arial" charset="0"/>
              </a:rPr>
              <a:t>Standard and PoE+ models</a:t>
            </a:r>
          </a:p>
          <a:p>
            <a:pPr marL="319088" indent="-319088">
              <a:buClr>
                <a:srgbClr val="6FB13E"/>
              </a:buClr>
              <a:buSzPct val="120000"/>
            </a:pPr>
            <a:r>
              <a:rPr lang="en-US" altLang="ja-JP" sz="2000">
                <a:latin typeface="Arial" charset="0"/>
                <a:ea typeface="ＭＳ Ｐゴシック" charset="0"/>
                <a:cs typeface="Arial" charset="0"/>
              </a:rPr>
              <a:t>Extended temp range:  -20 to +70</a:t>
            </a:r>
            <a:r>
              <a:rPr lang="en-US" altLang="zh-TW" sz="2000" baseline="40000">
                <a:latin typeface="Arial" charset="0"/>
                <a:ea typeface="ＭＳ Ｐゴシック" charset="0"/>
                <a:cs typeface="Arial" charset="0"/>
              </a:rPr>
              <a:t>o</a:t>
            </a:r>
            <a:r>
              <a:rPr lang="en-US" altLang="ja-JP" sz="2000">
                <a:latin typeface="Arial" charset="0"/>
                <a:ea typeface="ＭＳ Ｐゴシック" charset="0"/>
                <a:cs typeface="Arial" charset="0"/>
              </a:rPr>
              <a:t> C</a:t>
            </a:r>
          </a:p>
          <a:p>
            <a:pPr marL="319088" indent="-319088">
              <a:buClr>
                <a:srgbClr val="6FB13E"/>
              </a:buClr>
              <a:buSzPct val="120000"/>
            </a:pPr>
            <a:r>
              <a:rPr lang="en-US" altLang="ja-JP" sz="2000">
                <a:latin typeface="Arial" charset="0"/>
                <a:ea typeface="ＭＳ Ｐゴシック" charset="0"/>
                <a:cs typeface="Arial" charset="0"/>
              </a:rPr>
              <a:t>IP31 metal enclosure for use in harsh indoor environments, DIN rail mount</a:t>
            </a:r>
          </a:p>
          <a:p>
            <a:pPr marL="319088" indent="-319088">
              <a:buClr>
                <a:srgbClr val="6FB13E"/>
              </a:buClr>
              <a:buSzPct val="120000"/>
            </a:pPr>
            <a:r>
              <a:rPr lang="en-US" altLang="ja-JP" sz="2000">
                <a:latin typeface="Arial" charset="0"/>
                <a:ea typeface="ＭＳ Ｐゴシック" charset="0"/>
                <a:cs typeface="Arial" charset="0"/>
              </a:rPr>
              <a:t>Dual DC power inputs</a:t>
            </a:r>
          </a:p>
          <a:p>
            <a:pPr marL="319088" indent="-319088">
              <a:buClr>
                <a:srgbClr val="6FB13E"/>
              </a:buClr>
              <a:buSzPct val="120000"/>
            </a:pPr>
            <a:r>
              <a:rPr lang="en-US" altLang="ja-JP" sz="2000">
                <a:latin typeface="Arial" charset="0"/>
                <a:ea typeface="ＭＳ Ｐゴシック" charset="0"/>
                <a:cs typeface="Arial" charset="0"/>
              </a:rPr>
              <a:t>SFP port enables single-mode or multimode Gigabit fiber uplinks</a:t>
            </a:r>
          </a:p>
          <a:p>
            <a:pPr marL="319088" indent="-319088">
              <a:buClr>
                <a:srgbClr val="6FB13E"/>
              </a:buClr>
              <a:buSzPct val="120000"/>
              <a:buFontTx/>
              <a:buNone/>
            </a:pPr>
            <a:endParaRPr lang="en-US" altLang="ja-JP" sz="2000">
              <a:latin typeface="Arial" charset="0"/>
              <a:ea typeface="ＭＳ Ｐゴシック" charset="0"/>
              <a:cs typeface="Arial" charset="0"/>
            </a:endParaRPr>
          </a:p>
          <a:p>
            <a:pPr marL="319088" indent="-319088">
              <a:buClr>
                <a:srgbClr val="6FB13E"/>
              </a:buClr>
              <a:buSzPct val="120000"/>
              <a:buFontTx/>
              <a:buNone/>
            </a:pPr>
            <a:endParaRPr lang="en-US" altLang="ja-JP" sz="2000">
              <a:latin typeface="Arial" charset="0"/>
              <a:ea typeface="ＭＳ Ｐゴシック" charset="0"/>
              <a:cs typeface="Arial" charset="0"/>
            </a:endParaRPr>
          </a:p>
          <a:p>
            <a:pPr marL="319088" indent="-319088">
              <a:buClr>
                <a:srgbClr val="6FB13E"/>
              </a:buClr>
              <a:buSzPct val="120000"/>
              <a:buFontTx/>
              <a:buNone/>
            </a:pPr>
            <a:endParaRPr lang="en-US" altLang="ja-JP" sz="2000">
              <a:latin typeface="Arial" charset="0"/>
              <a:ea typeface="ＭＳ Ｐゴシック" charset="0"/>
              <a:cs typeface="Arial" charset="0"/>
            </a:endParaRPr>
          </a:p>
        </p:txBody>
      </p:sp>
      <p:pic>
        <p:nvPicPr>
          <p:cNvPr id="29699" name="Picture 3" descr="LGH1004A_PCS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1463" y="1217613"/>
            <a:ext cx="2306637"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LPH1004A_PCS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6063" y="3792538"/>
            <a:ext cx="2306637"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5"/>
          <p:cNvSpPr txBox="1">
            <a:spLocks noChangeArrowheads="1"/>
          </p:cNvSpPr>
          <p:nvPr/>
        </p:nvSpPr>
        <p:spPr bwMode="auto">
          <a:xfrm>
            <a:off x="7288213" y="3354388"/>
            <a:ext cx="11985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600">
                <a:solidFill>
                  <a:srgbClr val="21769A"/>
                </a:solidFill>
                <a:cs typeface="Arial" charset="0"/>
              </a:rPr>
              <a:t>LGH1004A</a:t>
            </a:r>
          </a:p>
        </p:txBody>
      </p:sp>
      <p:sp>
        <p:nvSpPr>
          <p:cNvPr id="29702" name="TextBox 6"/>
          <p:cNvSpPr txBox="1">
            <a:spLocks noChangeArrowheads="1"/>
          </p:cNvSpPr>
          <p:nvPr/>
        </p:nvSpPr>
        <p:spPr bwMode="auto">
          <a:xfrm>
            <a:off x="7037388" y="5929313"/>
            <a:ext cx="18653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600">
                <a:solidFill>
                  <a:srgbClr val="21769A"/>
                </a:solidFill>
                <a:cs typeface="Arial" charset="0"/>
              </a:rPr>
              <a:t>LPH1004A (PoE+)</a:t>
            </a:r>
          </a:p>
        </p:txBody>
      </p:sp>
      <p:graphicFrame>
        <p:nvGraphicFramePr>
          <p:cNvPr id="11" name="Table 10"/>
          <p:cNvGraphicFramePr>
            <a:graphicFrameLocks noGrp="1"/>
          </p:cNvGraphicFramePr>
          <p:nvPr/>
        </p:nvGraphicFramePr>
        <p:xfrm>
          <a:off x="376238" y="3952875"/>
          <a:ext cx="6194425" cy="2346325"/>
        </p:xfrm>
        <a:graphic>
          <a:graphicData uri="http://schemas.openxmlformats.org/drawingml/2006/table">
            <a:tbl>
              <a:tblPr/>
              <a:tblGrid>
                <a:gridCol w="1524000"/>
                <a:gridCol w="3575050"/>
                <a:gridCol w="1095375"/>
              </a:tblGrid>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charset="0"/>
                          <a:cs typeface="ＭＳ Ｐゴシック" charset="0"/>
                        </a:rPr>
                        <a:t>Part Number</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charset="0"/>
                          <a:cs typeface="ＭＳ Ｐゴシック" charset="0"/>
                        </a:rPr>
                        <a:t>Description</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chemeClr val="bg1"/>
                          </a:solidFill>
                          <a:effectLst/>
                          <a:latin typeface="Arial" charset="0"/>
                          <a:ea typeface="ＭＳ Ｐゴシック" charset="0"/>
                          <a:cs typeface="ＭＳ Ｐゴシック" charset="0"/>
                        </a:rPr>
                        <a:t>PoE</a:t>
                      </a:r>
                      <a:endParaRPr kumimoji="0" lang="en-US" sz="16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ＭＳ Ｐゴシック" charset="0"/>
                          <a:cs typeface="ＭＳ Ｐゴシック" charset="0"/>
                        </a:rPr>
                        <a:t>LGH008A</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8p 10/100/1000 RJ45</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rgbClr val="000000"/>
                        </a:solidFill>
                        <a:effectLst/>
                        <a:latin typeface="Arial" charset="0"/>
                        <a:ea typeface="ＭＳ Ｐゴシック" charset="0"/>
                        <a:cs typeface="ＭＳ Ｐゴシック" charset="0"/>
                      </a:endParaRP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ＭＳ Ｐゴシック" charset="0"/>
                          <a:cs typeface="ＭＳ Ｐゴシック" charset="0"/>
                        </a:rPr>
                        <a:t>LPH008A</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8p 10/100/1000 RJ45</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PoE+</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ＭＳ Ｐゴシック" charset="0"/>
                          <a:cs typeface="ＭＳ Ｐゴシック" charset="0"/>
                        </a:rPr>
                        <a:t>LGH1004A</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4p 10/100/1000 RJ45 plus 1p GE SFP</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a:ln>
                          <a:noFill/>
                        </a:ln>
                        <a:solidFill>
                          <a:srgbClr val="000000"/>
                        </a:solidFill>
                        <a:effectLst/>
                        <a:latin typeface="Arial" charset="0"/>
                        <a:ea typeface="ＭＳ Ｐゴシック" charset="0"/>
                        <a:cs typeface="ＭＳ Ｐゴシック" charset="0"/>
                      </a:endParaRP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ＭＳ Ｐゴシック" charset="0"/>
                          <a:cs typeface="ＭＳ Ｐゴシック" charset="0"/>
                        </a:rPr>
                        <a:t>LPH1004A</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4p 10/100/1000 RJ45 plus 1p GE SFP</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PoE+</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ＭＳ Ｐゴシック" charset="0"/>
                          <a:cs typeface="ＭＳ Ｐゴシック" charset="0"/>
                        </a:rPr>
                        <a:t>LPH1006A</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4p 10/100/1000 RJ45 plus 2p GE SFP</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a:ln>
                            <a:noFill/>
                          </a:ln>
                          <a:solidFill>
                            <a:srgbClr val="000000"/>
                          </a:solidFill>
                          <a:effectLst/>
                          <a:latin typeface="Arial" charset="0"/>
                          <a:ea typeface="ＭＳ Ｐゴシック" charset="0"/>
                          <a:cs typeface="ＭＳ Ｐゴシック" charset="0"/>
                        </a:rPr>
                        <a:t>PoE</a:t>
                      </a:r>
                      <a:r>
                        <a:rPr kumimoji="0" lang="en-US" sz="1300" b="0" i="0" u="none" strike="noStrike" cap="none" normalizeH="0" baseline="0" dirty="0">
                          <a:ln>
                            <a:noFill/>
                          </a:ln>
                          <a:solidFill>
                            <a:srgbClr val="000000"/>
                          </a:solidFill>
                          <a:effectLst/>
                          <a:latin typeface="Arial" charset="0"/>
                          <a:ea typeface="ＭＳ Ｐゴシック" charset="0"/>
                          <a:cs typeface="ＭＳ Ｐゴシック" charset="0"/>
                        </a:rPr>
                        <a:t>+</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58"/>
          <p:cNvGrpSpPr>
            <a:grpSpLocks/>
          </p:cNvGrpSpPr>
          <p:nvPr/>
        </p:nvGrpSpPr>
        <p:grpSpPr bwMode="auto">
          <a:xfrm>
            <a:off x="612775" y="1360488"/>
            <a:ext cx="8204200" cy="5102225"/>
            <a:chOff x="223414" y="1330463"/>
            <a:chExt cx="8280911" cy="5338609"/>
          </a:xfrm>
        </p:grpSpPr>
        <p:cxnSp>
          <p:nvCxnSpPr>
            <p:cNvPr id="60" name="Straight Connector 59"/>
            <p:cNvCxnSpPr/>
            <p:nvPr/>
          </p:nvCxnSpPr>
          <p:spPr>
            <a:xfrm flipV="1">
              <a:off x="4552946" y="3232363"/>
              <a:ext cx="2993178" cy="385363"/>
            </a:xfrm>
            <a:prstGeom prst="line">
              <a:avLst/>
            </a:prstGeom>
            <a:ln w="28575" cmpd="sng">
              <a:solidFill>
                <a:srgbClr val="005477"/>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4460010" y="2300515"/>
              <a:ext cx="2070228" cy="1184327"/>
            </a:xfrm>
            <a:prstGeom prst="line">
              <a:avLst/>
            </a:prstGeom>
            <a:ln w="28575" cmpd="sng">
              <a:solidFill>
                <a:srgbClr val="005477"/>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552946" y="3770542"/>
              <a:ext cx="2249690" cy="390347"/>
            </a:xfrm>
            <a:prstGeom prst="line">
              <a:avLst/>
            </a:prstGeom>
            <a:ln w="28575" cmpd="sng">
              <a:solidFill>
                <a:srgbClr val="005477"/>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1561371" y="1888575"/>
              <a:ext cx="2898639" cy="0"/>
            </a:xfrm>
            <a:prstGeom prst="line">
              <a:avLst/>
            </a:prstGeom>
            <a:ln w="28575" cmpd="sng">
              <a:solidFill>
                <a:srgbClr val="005477"/>
              </a:solidFill>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30727"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4554" y="4161291"/>
              <a:ext cx="2547309" cy="88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Connector 68"/>
            <p:cNvCxnSpPr/>
            <p:nvPr/>
          </p:nvCxnSpPr>
          <p:spPr>
            <a:xfrm flipH="1">
              <a:off x="1828962" y="4649237"/>
              <a:ext cx="1176120" cy="750794"/>
            </a:xfrm>
            <a:prstGeom prst="line">
              <a:avLst/>
            </a:prstGeom>
            <a:ln w="28575" cmpd="sng">
              <a:solidFill>
                <a:srgbClr val="FF66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5070503" y="4649237"/>
              <a:ext cx="954997" cy="569739"/>
            </a:xfrm>
            <a:prstGeom prst="line">
              <a:avLst/>
            </a:prstGeom>
            <a:ln w="28575" cmpd="sng">
              <a:solidFill>
                <a:srgbClr val="FF66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865541" y="4850224"/>
              <a:ext cx="0" cy="295667"/>
            </a:xfrm>
            <a:prstGeom prst="line">
              <a:avLst/>
            </a:prstGeom>
            <a:ln w="28575" cmpd="sng">
              <a:solidFill>
                <a:srgbClr val="FF6600"/>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0731" name="TextBox 72"/>
            <p:cNvSpPr txBox="1">
              <a:spLocks noChangeArrowheads="1"/>
            </p:cNvSpPr>
            <p:nvPr/>
          </p:nvSpPr>
          <p:spPr bwMode="auto">
            <a:xfrm>
              <a:off x="1006960" y="4473166"/>
              <a:ext cx="1113628" cy="32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PoE Switch</a:t>
              </a:r>
            </a:p>
          </p:txBody>
        </p:sp>
        <p:pic>
          <p:nvPicPr>
            <p:cNvPr id="30732" name="Picture 7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3414" y="1330463"/>
              <a:ext cx="778963" cy="69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7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55086" y="4131960"/>
              <a:ext cx="1264589" cy="25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4" name="Group 78"/>
            <p:cNvGrpSpPr>
              <a:grpSpLocks/>
            </p:cNvGrpSpPr>
            <p:nvPr/>
          </p:nvGrpSpPr>
          <p:grpSpPr bwMode="auto">
            <a:xfrm>
              <a:off x="658661" y="4871120"/>
              <a:ext cx="1972621" cy="1564021"/>
              <a:chOff x="731933" y="5019339"/>
              <a:chExt cx="2319007" cy="1838657"/>
            </a:xfrm>
          </p:grpSpPr>
          <p:cxnSp>
            <p:nvCxnSpPr>
              <p:cNvPr id="127" name="Straight Connector 126"/>
              <p:cNvCxnSpPr/>
              <p:nvPr/>
            </p:nvCxnSpPr>
            <p:spPr>
              <a:xfrm flipH="1">
                <a:off x="1256299" y="5953560"/>
                <a:ext cx="536858" cy="283144"/>
              </a:xfrm>
              <a:prstGeom prst="line">
                <a:avLst/>
              </a:prstGeom>
              <a:ln w="28575" cmpd="sng">
                <a:solidFill>
                  <a:srgbClr val="005477"/>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02412" y="5953560"/>
                <a:ext cx="0" cy="470605"/>
              </a:xfrm>
              <a:prstGeom prst="line">
                <a:avLst/>
              </a:prstGeom>
              <a:ln w="28575" cmpd="sng">
                <a:solidFill>
                  <a:srgbClr val="005477"/>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2109620" y="5953560"/>
                <a:ext cx="536857" cy="283144"/>
              </a:xfrm>
              <a:prstGeom prst="line">
                <a:avLst/>
              </a:prstGeom>
              <a:ln w="28575" cmpd="sng">
                <a:solidFill>
                  <a:srgbClr val="005477"/>
                </a:solidFill>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30774" name="Picture 1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1953" y="5019339"/>
                <a:ext cx="770792" cy="10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5" name="Picture 31" descr="security camera 2-d9-l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30920" y="5749403"/>
                <a:ext cx="720020" cy="67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6" name="Picture 1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8489" y="6190531"/>
                <a:ext cx="667465" cy="66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7" name="Picture 31" descr="security camera 2-d9-l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1933" y="5749404"/>
                <a:ext cx="720020" cy="67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35" name="Group 82"/>
            <p:cNvGrpSpPr>
              <a:grpSpLocks/>
            </p:cNvGrpSpPr>
            <p:nvPr/>
          </p:nvGrpSpPr>
          <p:grpSpPr bwMode="auto">
            <a:xfrm>
              <a:off x="5261836" y="4871120"/>
              <a:ext cx="1972621" cy="1564021"/>
              <a:chOff x="731933" y="5019339"/>
              <a:chExt cx="2319007" cy="1838657"/>
            </a:xfrm>
          </p:grpSpPr>
          <p:cxnSp>
            <p:nvCxnSpPr>
              <p:cNvPr id="120" name="Straight Connector 119"/>
              <p:cNvCxnSpPr/>
              <p:nvPr/>
            </p:nvCxnSpPr>
            <p:spPr>
              <a:xfrm flipH="1">
                <a:off x="1254836" y="5953560"/>
                <a:ext cx="536858" cy="283144"/>
              </a:xfrm>
              <a:prstGeom prst="line">
                <a:avLst/>
              </a:prstGeom>
              <a:ln w="28575" cmpd="sng">
                <a:solidFill>
                  <a:srgbClr val="005477"/>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99064" y="5953560"/>
                <a:ext cx="0" cy="470605"/>
              </a:xfrm>
              <a:prstGeom prst="line">
                <a:avLst/>
              </a:prstGeom>
              <a:ln w="28575" cmpd="sng">
                <a:solidFill>
                  <a:srgbClr val="005477"/>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2108157" y="5953560"/>
                <a:ext cx="536857" cy="283144"/>
              </a:xfrm>
              <a:prstGeom prst="line">
                <a:avLst/>
              </a:prstGeom>
              <a:ln w="28575" cmpd="sng">
                <a:solidFill>
                  <a:srgbClr val="005477"/>
                </a:solidFill>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30767" name="Picture 1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1953" y="5019339"/>
                <a:ext cx="770792" cy="10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8" name="Picture 31" descr="security camera 2-d9-l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30920" y="5749403"/>
                <a:ext cx="720020" cy="67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9" name="Picture 1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8489" y="6190531"/>
                <a:ext cx="667465" cy="66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0" name="Picture 31" descr="security camera 2-d9-l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1933" y="5749404"/>
                <a:ext cx="720020" cy="67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36" name="TextBox 89"/>
            <p:cNvSpPr txBox="1">
              <a:spLocks noChangeArrowheads="1"/>
            </p:cNvSpPr>
            <p:nvPr/>
          </p:nvSpPr>
          <p:spPr bwMode="auto">
            <a:xfrm>
              <a:off x="1912284" y="6228894"/>
              <a:ext cx="1531840" cy="32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IP PoE Cameras</a:t>
              </a:r>
            </a:p>
          </p:txBody>
        </p:sp>
        <p:cxnSp>
          <p:nvCxnSpPr>
            <p:cNvPr id="91" name="Straight Connector 90"/>
            <p:cNvCxnSpPr/>
            <p:nvPr/>
          </p:nvCxnSpPr>
          <p:spPr>
            <a:xfrm>
              <a:off x="3865541" y="2141055"/>
              <a:ext cx="0" cy="2250720"/>
            </a:xfrm>
            <a:prstGeom prst="line">
              <a:avLst/>
            </a:prstGeom>
            <a:ln w="28575" cmpd="sng">
              <a:solidFill>
                <a:srgbClr val="005477"/>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30738" name="Group 91"/>
            <p:cNvGrpSpPr>
              <a:grpSpLocks/>
            </p:cNvGrpSpPr>
            <p:nvPr/>
          </p:nvGrpSpPr>
          <p:grpSpPr bwMode="auto">
            <a:xfrm>
              <a:off x="3005858" y="3232843"/>
              <a:ext cx="1758993" cy="897206"/>
              <a:chOff x="481497" y="4180473"/>
              <a:chExt cx="3043836" cy="1552561"/>
            </a:xfrm>
          </p:grpSpPr>
          <p:pic>
            <p:nvPicPr>
              <p:cNvPr id="30762" name="Picture 1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1497" y="4180473"/>
                <a:ext cx="3043836" cy="155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3" name="TextBox 25"/>
              <p:cNvSpPr txBox="1">
                <a:spLocks noChangeArrowheads="1"/>
              </p:cNvSpPr>
              <p:nvPr/>
            </p:nvSpPr>
            <p:spPr bwMode="auto">
              <a:xfrm>
                <a:off x="1023616" y="4630915"/>
                <a:ext cx="1915981" cy="61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5477"/>
                    </a:solidFill>
                  </a:rPr>
                  <a:t>LAN</a:t>
                </a:r>
              </a:p>
            </p:txBody>
          </p:sp>
        </p:grpSp>
        <p:grpSp>
          <p:nvGrpSpPr>
            <p:cNvPr id="30739" name="Group 93"/>
            <p:cNvGrpSpPr>
              <a:grpSpLocks/>
            </p:cNvGrpSpPr>
            <p:nvPr/>
          </p:nvGrpSpPr>
          <p:grpSpPr bwMode="auto">
            <a:xfrm>
              <a:off x="3005858" y="1402893"/>
              <a:ext cx="1758993" cy="897206"/>
              <a:chOff x="481497" y="4180473"/>
              <a:chExt cx="3043836" cy="1552561"/>
            </a:xfrm>
          </p:grpSpPr>
          <p:pic>
            <p:nvPicPr>
              <p:cNvPr id="30760" name="Picture 1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1497" y="4180473"/>
                <a:ext cx="3043836" cy="155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1" name="TextBox 25"/>
              <p:cNvSpPr txBox="1">
                <a:spLocks noChangeArrowheads="1"/>
              </p:cNvSpPr>
              <p:nvPr/>
            </p:nvSpPr>
            <p:spPr bwMode="auto">
              <a:xfrm>
                <a:off x="1023616" y="4632880"/>
                <a:ext cx="1915981" cy="61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rgbClr val="005477"/>
                    </a:solidFill>
                  </a:rPr>
                  <a:t>Internet</a:t>
                </a:r>
              </a:p>
            </p:txBody>
          </p:sp>
        </p:grpSp>
        <p:pic>
          <p:nvPicPr>
            <p:cNvPr id="30740"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95361" y="2633503"/>
              <a:ext cx="1264589" cy="20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TextBox 96"/>
            <p:cNvSpPr txBox="1">
              <a:spLocks noChangeArrowheads="1"/>
            </p:cNvSpPr>
            <p:nvPr/>
          </p:nvSpPr>
          <p:spPr bwMode="auto">
            <a:xfrm>
              <a:off x="3932840" y="2732388"/>
              <a:ext cx="730669" cy="32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Router</a:t>
              </a:r>
            </a:p>
          </p:txBody>
        </p:sp>
        <p:pic>
          <p:nvPicPr>
            <p:cNvPr id="30742" name="Picture 9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7294" y="1330463"/>
              <a:ext cx="778963" cy="69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3" name="TextBox 98"/>
            <p:cNvSpPr txBox="1">
              <a:spLocks noChangeArrowheads="1"/>
            </p:cNvSpPr>
            <p:nvPr/>
          </p:nvSpPr>
          <p:spPr bwMode="auto">
            <a:xfrm>
              <a:off x="335578" y="2026442"/>
              <a:ext cx="1426086" cy="32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Remote Clients</a:t>
              </a:r>
            </a:p>
          </p:txBody>
        </p:sp>
        <p:sp>
          <p:nvSpPr>
            <p:cNvPr id="30744" name="TextBox 99"/>
            <p:cNvSpPr txBox="1">
              <a:spLocks noChangeArrowheads="1"/>
            </p:cNvSpPr>
            <p:nvPr/>
          </p:nvSpPr>
          <p:spPr bwMode="auto">
            <a:xfrm>
              <a:off x="6152085" y="4396758"/>
              <a:ext cx="1935631" cy="32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t>Analytics Software</a:t>
              </a:r>
            </a:p>
          </p:txBody>
        </p:sp>
        <p:pic>
          <p:nvPicPr>
            <p:cNvPr id="101" name="Picture 22"/>
            <p:cNvPicPr>
              <a:picLocks noChangeAspect="1"/>
            </p:cNvPicPr>
            <p:nvPr/>
          </p:nvPicPr>
          <p:blipFill>
            <a:blip r:embed="rId11"/>
            <a:srcRect/>
            <a:stretch>
              <a:fillRect/>
            </a:stretch>
          </p:blipFill>
          <p:spPr bwMode="auto">
            <a:xfrm>
              <a:off x="4330221" y="1330463"/>
              <a:ext cx="515955" cy="506619"/>
            </a:xfrm>
            <a:prstGeom prst="rect">
              <a:avLst/>
            </a:prstGeom>
            <a:noFill/>
            <a:ln>
              <a:noFill/>
            </a:ln>
            <a:effectLst>
              <a:outerShdw blurRad="63500" dist="38100" dir="2700000" algn="tl" rotWithShape="0">
                <a:srgbClr val="000000">
                  <a:alpha val="42998"/>
                </a:srgbClr>
              </a:outerShdw>
            </a:effectLst>
            <a:extLst/>
          </p:spPr>
        </p:pic>
        <p:pic>
          <p:nvPicPr>
            <p:cNvPr id="30746" name="Picture 10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6562" y="1746093"/>
              <a:ext cx="778963" cy="69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7" name="Picture 10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90442" y="1746093"/>
              <a:ext cx="778963" cy="69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8" name="TextBox 103"/>
            <p:cNvSpPr txBox="1">
              <a:spLocks noChangeArrowheads="1"/>
            </p:cNvSpPr>
            <p:nvPr/>
          </p:nvSpPr>
          <p:spPr bwMode="auto">
            <a:xfrm>
              <a:off x="6379618" y="2441704"/>
              <a:ext cx="1224190" cy="32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Local Clients</a:t>
              </a:r>
            </a:p>
          </p:txBody>
        </p:sp>
        <p:pic>
          <p:nvPicPr>
            <p:cNvPr id="30749" name="Picture 10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62233" y="3123580"/>
              <a:ext cx="1114883" cy="25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0" name="Group 105"/>
            <p:cNvGrpSpPr>
              <a:grpSpLocks/>
            </p:cNvGrpSpPr>
            <p:nvPr/>
          </p:nvGrpSpPr>
          <p:grpSpPr bwMode="auto">
            <a:xfrm>
              <a:off x="2925451" y="3350079"/>
              <a:ext cx="5578874" cy="3318993"/>
              <a:chOff x="2925451" y="3350079"/>
              <a:chExt cx="5578874" cy="3318993"/>
            </a:xfrm>
          </p:grpSpPr>
          <p:grpSp>
            <p:nvGrpSpPr>
              <p:cNvPr id="30751" name="Group 106"/>
              <p:cNvGrpSpPr>
                <a:grpSpLocks/>
              </p:cNvGrpSpPr>
              <p:nvPr/>
            </p:nvGrpSpPr>
            <p:grpSpPr bwMode="auto">
              <a:xfrm>
                <a:off x="2925451" y="5105050"/>
                <a:ext cx="1972621" cy="1564022"/>
                <a:chOff x="731933" y="5019341"/>
                <a:chExt cx="2319007" cy="1838659"/>
              </a:xfrm>
            </p:grpSpPr>
            <p:cxnSp>
              <p:nvCxnSpPr>
                <p:cNvPr id="109" name="Straight Connector 108"/>
                <p:cNvCxnSpPr/>
                <p:nvPr/>
              </p:nvCxnSpPr>
              <p:spPr>
                <a:xfrm flipH="1">
                  <a:off x="1255033" y="5951937"/>
                  <a:ext cx="536858" cy="285097"/>
                </a:xfrm>
                <a:prstGeom prst="line">
                  <a:avLst/>
                </a:prstGeom>
                <a:ln w="28575" cmpd="sng">
                  <a:solidFill>
                    <a:srgbClr val="005477"/>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1899262" y="5951937"/>
                  <a:ext cx="0" cy="470606"/>
                </a:xfrm>
                <a:prstGeom prst="line">
                  <a:avLst/>
                </a:prstGeom>
                <a:ln w="28575" cmpd="sng">
                  <a:solidFill>
                    <a:srgbClr val="005477"/>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2106470" y="5951937"/>
                  <a:ext cx="538741" cy="285097"/>
                </a:xfrm>
                <a:prstGeom prst="line">
                  <a:avLst/>
                </a:prstGeom>
                <a:ln w="28575" cmpd="sng">
                  <a:solidFill>
                    <a:srgbClr val="005477"/>
                  </a:solidFill>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30756" name="Picture 1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1953" y="5019341"/>
                  <a:ext cx="77079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7" name="Picture 31" descr="security camera 2-d9-l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30920" y="5749404"/>
                  <a:ext cx="720020" cy="67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8" name="Picture 1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8489" y="6190535"/>
                  <a:ext cx="667465" cy="66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9" name="Picture 31" descr="security camera 2-d9-l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1933" y="5749404"/>
                  <a:ext cx="720020" cy="67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52" name="TextBox 107"/>
              <p:cNvSpPr txBox="1">
                <a:spLocks noChangeArrowheads="1"/>
              </p:cNvSpPr>
              <p:nvPr/>
            </p:nvSpPr>
            <p:spPr bwMode="auto">
              <a:xfrm>
                <a:off x="6985304" y="3350298"/>
                <a:ext cx="1519021" cy="54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t>Network Video Recorder</a:t>
                </a:r>
              </a:p>
            </p:txBody>
          </p:sp>
        </p:grpSp>
      </p:grpSp>
      <p:sp>
        <p:nvSpPr>
          <p:cNvPr id="30722" name="Title 1"/>
          <p:cNvSpPr txBox="1">
            <a:spLocks/>
          </p:cNvSpPr>
          <p:nvPr/>
        </p:nvSpPr>
        <p:spPr bwMode="auto">
          <a:xfrm>
            <a:off x="407988" y="101600"/>
            <a:ext cx="862806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2442" rIns="0" bIns="42442" anchor="b"/>
          <a:lstStyle>
            <a:lvl1pPr defTabSz="849313" eaLnBrk="0" hangingPunct="0">
              <a:defRPr sz="2400">
                <a:solidFill>
                  <a:schemeClr val="tx1"/>
                </a:solidFill>
                <a:latin typeface="Arial" charset="0"/>
                <a:ea typeface="ＭＳ Ｐゴシック" charset="0"/>
                <a:cs typeface="ＭＳ Ｐゴシック" charset="0"/>
              </a:defRPr>
            </a:lvl1pPr>
            <a:lvl2pPr marL="742950" indent="-285750" defTabSz="849313" eaLnBrk="0" hangingPunct="0">
              <a:defRPr sz="2400">
                <a:solidFill>
                  <a:schemeClr val="tx1"/>
                </a:solidFill>
                <a:latin typeface="Arial" charset="0"/>
                <a:ea typeface="ＭＳ Ｐゴシック" charset="0"/>
              </a:defRPr>
            </a:lvl2pPr>
            <a:lvl3pPr marL="1143000" indent="-228600" defTabSz="849313" eaLnBrk="0" hangingPunct="0">
              <a:defRPr sz="2400">
                <a:solidFill>
                  <a:schemeClr val="tx1"/>
                </a:solidFill>
                <a:latin typeface="Arial" charset="0"/>
                <a:ea typeface="ＭＳ Ｐゴシック" charset="0"/>
              </a:defRPr>
            </a:lvl3pPr>
            <a:lvl4pPr marL="1600200" indent="-228600" defTabSz="849313" eaLnBrk="0" hangingPunct="0">
              <a:defRPr sz="2400">
                <a:solidFill>
                  <a:schemeClr val="tx1"/>
                </a:solidFill>
                <a:latin typeface="Arial" charset="0"/>
                <a:ea typeface="ＭＳ Ｐゴシック" charset="0"/>
              </a:defRPr>
            </a:lvl4pPr>
            <a:lvl5pPr marL="2057400" indent="-228600" defTabSz="849313" eaLnBrk="0" hangingPunct="0">
              <a:defRPr sz="2400">
                <a:solidFill>
                  <a:schemeClr val="tx1"/>
                </a:solidFill>
                <a:latin typeface="Arial" charset="0"/>
                <a:ea typeface="ＭＳ Ｐゴシック" charset="0"/>
              </a:defRPr>
            </a:lvl5pPr>
            <a:lvl6pPr marL="2514600" indent="-228600" defTabSz="8493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493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493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49313"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3200">
                <a:solidFill>
                  <a:srgbClr val="689FB6"/>
                </a:solidFill>
              </a:rPr>
              <a:t>IP Security Camera Backhaul via PoE Switches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z="3200">
                <a:latin typeface="Arial" charset="0"/>
                <a:ea typeface="ＭＳ Ｐゴシック" charset="0"/>
                <a:cs typeface="ＭＳ Ｐゴシック" charset="0"/>
              </a:rPr>
              <a:t>Resources</a:t>
            </a:r>
          </a:p>
        </p:txBody>
      </p:sp>
      <p:sp>
        <p:nvSpPr>
          <p:cNvPr id="32770" name="Content Placeholder 2"/>
          <p:cNvSpPr>
            <a:spLocks noGrp="1"/>
          </p:cNvSpPr>
          <p:nvPr>
            <p:ph idx="1"/>
          </p:nvPr>
        </p:nvSpPr>
        <p:spPr>
          <a:xfrm>
            <a:off x="415925" y="1341438"/>
            <a:ext cx="8520113" cy="5365750"/>
          </a:xfrm>
        </p:spPr>
        <p:txBody>
          <a:bodyPr/>
          <a:lstStyle/>
          <a:p>
            <a:pPr>
              <a:spcBef>
                <a:spcPct val="0"/>
              </a:spcBef>
              <a:buFontTx/>
              <a:buNone/>
            </a:pPr>
            <a:r>
              <a:rPr lang="en-US" sz="2000">
                <a:latin typeface="Arial" charset="0"/>
                <a:ea typeface="ＭＳ Ｐゴシック" charset="0"/>
                <a:cs typeface="ＭＳ Ｐゴシック" charset="0"/>
              </a:rPr>
              <a:t>Industrial Ethernet Switches</a:t>
            </a:r>
          </a:p>
          <a:p>
            <a:pPr>
              <a:spcBef>
                <a:spcPct val="0"/>
              </a:spcBef>
              <a:buFontTx/>
              <a:buNone/>
            </a:pPr>
            <a:r>
              <a:rPr lang="en-US" sz="1800" u="sng">
                <a:latin typeface="Arial" charset="0"/>
                <a:ea typeface="ＭＳ Ｐゴシック" charset="0"/>
                <a:cs typeface="ＭＳ Ｐゴシック" charset="0"/>
                <a:hlinkClick r:id="rId2"/>
              </a:rPr>
              <a:t>www.blackbox.com/Store/Results.aspx/Networking/Industrial/n-4294956767</a:t>
            </a:r>
            <a:endParaRPr lang="en-US" sz="1800">
              <a:latin typeface="Arial" charset="0"/>
              <a:ea typeface="ＭＳ Ｐゴシック" charset="0"/>
              <a:cs typeface="ＭＳ Ｐゴシック" charset="0"/>
            </a:endParaRPr>
          </a:p>
          <a:p>
            <a:pPr>
              <a:spcBef>
                <a:spcPct val="0"/>
              </a:spcBef>
              <a:buFontTx/>
              <a:buNone/>
            </a:pPr>
            <a:r>
              <a:rPr lang="en-US" sz="2000">
                <a:latin typeface="Arial" charset="0"/>
                <a:ea typeface="ＭＳ Ｐゴシック" charset="0"/>
                <a:cs typeface="ＭＳ Ｐゴシック" charset="0"/>
              </a:rPr>
              <a:t>  </a:t>
            </a:r>
            <a:endParaRPr lang="en-US" sz="800">
              <a:latin typeface="Arial" charset="0"/>
              <a:ea typeface="ＭＳ Ｐゴシック" charset="0"/>
              <a:cs typeface="ＭＳ Ｐゴシック" charset="0"/>
            </a:endParaRPr>
          </a:p>
          <a:p>
            <a:pPr>
              <a:spcBef>
                <a:spcPct val="0"/>
              </a:spcBef>
              <a:buFontTx/>
              <a:buNone/>
            </a:pPr>
            <a:r>
              <a:rPr lang="en-US" sz="2000">
                <a:latin typeface="Arial" charset="0"/>
                <a:ea typeface="ＭＳ Ｐゴシック" charset="0"/>
                <a:cs typeface="ＭＳ Ｐゴシック" charset="0"/>
              </a:rPr>
              <a:t>Blog: 5 Ways Industrial Switches are Different</a:t>
            </a:r>
          </a:p>
          <a:p>
            <a:pPr>
              <a:spcBef>
                <a:spcPct val="0"/>
              </a:spcBef>
              <a:buFontTx/>
              <a:buNone/>
            </a:pPr>
            <a:r>
              <a:rPr lang="en-US" sz="1800" u="sng">
                <a:latin typeface="Arial" charset="0"/>
                <a:ea typeface="ＭＳ Ｐゴシック" charset="0"/>
                <a:cs typeface="ＭＳ Ｐゴシック" charset="0"/>
                <a:hlinkClick r:id="rId3"/>
              </a:rPr>
              <a:t>http://blog.blackbox.com/technology/2011/10/5-ways-industrial-devices-are-different/</a:t>
            </a:r>
            <a:endParaRPr lang="en-US" sz="1800">
              <a:latin typeface="Arial" charset="0"/>
              <a:ea typeface="ＭＳ Ｐゴシック" charset="0"/>
              <a:cs typeface="ＭＳ Ｐゴシック" charset="0"/>
            </a:endParaRPr>
          </a:p>
          <a:p>
            <a:pPr>
              <a:spcBef>
                <a:spcPct val="0"/>
              </a:spcBef>
              <a:buFontTx/>
              <a:buNone/>
            </a:pPr>
            <a:r>
              <a:rPr lang="en-US" sz="1800">
                <a:latin typeface="Arial" charset="0"/>
                <a:ea typeface="ＭＳ Ｐゴシック" charset="0"/>
                <a:cs typeface="ＭＳ Ｐゴシック" charset="0"/>
              </a:rPr>
              <a:t>  </a:t>
            </a:r>
            <a:endParaRPr lang="en-US" sz="800">
              <a:latin typeface="Arial" charset="0"/>
              <a:ea typeface="ＭＳ Ｐゴシック" charset="0"/>
              <a:cs typeface="ＭＳ Ｐゴシック" charset="0"/>
            </a:endParaRPr>
          </a:p>
          <a:p>
            <a:pPr>
              <a:spcBef>
                <a:spcPct val="0"/>
              </a:spcBef>
              <a:buFontTx/>
              <a:buNone/>
            </a:pPr>
            <a:r>
              <a:rPr lang="en-US" sz="2000">
                <a:latin typeface="Arial" charset="0"/>
                <a:ea typeface="ＭＳ Ｐゴシック" charset="0"/>
                <a:cs typeface="ＭＳ Ｐゴシック" charset="0"/>
              </a:rPr>
              <a:t>White paper: Ethernet in Harsh Environments</a:t>
            </a:r>
          </a:p>
          <a:p>
            <a:pPr>
              <a:spcBef>
                <a:spcPct val="0"/>
              </a:spcBef>
              <a:buFontTx/>
              <a:buNone/>
            </a:pPr>
            <a:r>
              <a:rPr lang="en-US" sz="1800" u="sng">
                <a:latin typeface="Arial" charset="0"/>
                <a:ea typeface="ＭＳ Ｐゴシック" charset="0"/>
                <a:cs typeface="ＭＳ Ｐゴシック" charset="0"/>
                <a:hlinkClick r:id="rId4"/>
              </a:rPr>
              <a:t>http://go.blackbox.com/forms/Fluke-EnetHarsh-Whitepaper</a:t>
            </a:r>
            <a:endParaRPr lang="en-US" sz="1800">
              <a:latin typeface="Arial" charset="0"/>
              <a:ea typeface="ＭＳ Ｐゴシック" charset="0"/>
              <a:cs typeface="ＭＳ Ｐゴシック" charset="0"/>
            </a:endParaRPr>
          </a:p>
          <a:p>
            <a:pPr>
              <a:spcBef>
                <a:spcPct val="0"/>
              </a:spcBef>
              <a:buFontTx/>
              <a:buNone/>
            </a:pPr>
            <a:r>
              <a:rPr lang="en-US" sz="2000">
                <a:latin typeface="Arial" charset="0"/>
                <a:ea typeface="ＭＳ Ｐゴシック" charset="0"/>
                <a:cs typeface="ＭＳ Ｐゴシック" charset="0"/>
              </a:rPr>
              <a:t> </a:t>
            </a:r>
            <a:endParaRPr lang="en-US" sz="1000">
              <a:latin typeface="Arial" charset="0"/>
              <a:ea typeface="ＭＳ Ｐゴシック" charset="0"/>
              <a:cs typeface="ＭＳ Ｐゴシック" charset="0"/>
            </a:endParaRPr>
          </a:p>
          <a:p>
            <a:pPr>
              <a:spcBef>
                <a:spcPct val="0"/>
              </a:spcBef>
              <a:buFontTx/>
              <a:buNone/>
            </a:pPr>
            <a:r>
              <a:rPr lang="en-US" sz="2000">
                <a:latin typeface="Arial" charset="0"/>
                <a:ea typeface="ＭＳ Ｐゴシック" charset="0"/>
                <a:cs typeface="ＭＳ Ｐゴシック" charset="0"/>
              </a:rPr>
              <a:t>Videos: </a:t>
            </a:r>
          </a:p>
          <a:p>
            <a:pPr>
              <a:spcBef>
                <a:spcPct val="0"/>
              </a:spcBef>
              <a:buFontTx/>
              <a:buNone/>
            </a:pPr>
            <a:r>
              <a:rPr lang="en-US" sz="2000">
                <a:latin typeface="Arial" charset="0"/>
                <a:ea typeface="ＭＳ Ｐゴシック" charset="0"/>
                <a:cs typeface="ＭＳ Ｐゴシック" charset="0"/>
              </a:rPr>
              <a:t>Industrial Ethernet Switches</a:t>
            </a:r>
          </a:p>
          <a:p>
            <a:pPr>
              <a:spcBef>
                <a:spcPct val="0"/>
              </a:spcBef>
              <a:buFontTx/>
              <a:buNone/>
            </a:pPr>
            <a:r>
              <a:rPr lang="en-US" sz="1800">
                <a:solidFill>
                  <a:srgbClr val="21769A"/>
                </a:solidFill>
                <a:latin typeface="Arial" charset="0"/>
                <a:ea typeface="ＭＳ Ｐゴシック" charset="0"/>
                <a:cs typeface="Verdana" charset="0"/>
                <a:hlinkClick r:id="rId5"/>
              </a:rPr>
              <a:t>http://go.blackbox.com/Video_</a:t>
            </a:r>
            <a:br>
              <a:rPr lang="en-US" sz="1800">
                <a:solidFill>
                  <a:srgbClr val="21769A"/>
                </a:solidFill>
                <a:latin typeface="Arial" charset="0"/>
                <a:ea typeface="ＭＳ Ｐゴシック" charset="0"/>
                <a:cs typeface="Verdana" charset="0"/>
                <a:hlinkClick r:id="rId5"/>
              </a:rPr>
            </a:br>
            <a:r>
              <a:rPr lang="en-US" sz="1800">
                <a:solidFill>
                  <a:srgbClr val="21769A"/>
                </a:solidFill>
                <a:latin typeface="Arial" charset="0"/>
                <a:ea typeface="ＭＳ Ｐゴシック" charset="0"/>
                <a:cs typeface="Verdana" charset="0"/>
                <a:hlinkClick r:id="rId5"/>
              </a:rPr>
              <a:t>hardened-switches-product-overview</a:t>
            </a:r>
            <a:endParaRPr lang="en-US" sz="1800">
              <a:solidFill>
                <a:srgbClr val="21769A"/>
              </a:solidFill>
              <a:latin typeface="Arial" charset="0"/>
              <a:ea typeface="ＭＳ Ｐゴシック" charset="0"/>
              <a:cs typeface="Verdana" charset="0"/>
            </a:endParaRPr>
          </a:p>
          <a:p>
            <a:pPr>
              <a:spcBef>
                <a:spcPct val="0"/>
              </a:spcBef>
              <a:buFontTx/>
              <a:buNone/>
            </a:pPr>
            <a:endParaRPr lang="en-US" sz="800">
              <a:solidFill>
                <a:srgbClr val="21769A"/>
              </a:solidFill>
              <a:latin typeface="Arial" charset="0"/>
              <a:ea typeface="ＭＳ Ｐゴシック" charset="0"/>
              <a:cs typeface="Verdana" charset="0"/>
            </a:endParaRPr>
          </a:p>
          <a:p>
            <a:pPr>
              <a:spcBef>
                <a:spcPct val="0"/>
              </a:spcBef>
              <a:buFontTx/>
              <a:buNone/>
            </a:pPr>
            <a:r>
              <a:rPr lang="en-US" sz="2000">
                <a:latin typeface="Arial" charset="0"/>
                <a:ea typeface="ＭＳ Ｐゴシック" charset="0"/>
                <a:cs typeface="Verdana" charset="0"/>
              </a:rPr>
              <a:t>Industrial Switch Demo</a:t>
            </a:r>
          </a:p>
          <a:p>
            <a:pPr>
              <a:spcBef>
                <a:spcPct val="0"/>
              </a:spcBef>
              <a:buFontTx/>
              <a:buNone/>
            </a:pPr>
            <a:r>
              <a:rPr lang="en-US" sz="1800">
                <a:solidFill>
                  <a:srgbClr val="21769A"/>
                </a:solidFill>
                <a:latin typeface="Arial" charset="0"/>
                <a:ea typeface="ＭＳ Ｐゴシック" charset="0"/>
                <a:cs typeface="Verdana" charset="0"/>
                <a:hlinkClick r:id="rId6"/>
              </a:rPr>
              <a:t>http://go.blackbox.com/Video_</a:t>
            </a:r>
            <a:br>
              <a:rPr lang="en-US" sz="1800">
                <a:solidFill>
                  <a:srgbClr val="21769A"/>
                </a:solidFill>
                <a:latin typeface="Arial" charset="0"/>
                <a:ea typeface="ＭＳ Ｐゴシック" charset="0"/>
                <a:cs typeface="Verdana" charset="0"/>
                <a:hlinkClick r:id="rId6"/>
              </a:rPr>
            </a:br>
            <a:r>
              <a:rPr lang="en-US" sz="1800">
                <a:solidFill>
                  <a:srgbClr val="21769A"/>
                </a:solidFill>
                <a:latin typeface="Arial" charset="0"/>
                <a:ea typeface="ＭＳ Ｐゴシック" charset="0"/>
                <a:cs typeface="Verdana" charset="0"/>
                <a:hlinkClick r:id="rId6"/>
              </a:rPr>
              <a:t>hardened-switches-product-demo</a:t>
            </a:r>
            <a:endParaRPr lang="en-US" sz="1800">
              <a:solidFill>
                <a:srgbClr val="21769A"/>
              </a:solidFill>
              <a:latin typeface="Arial" charset="0"/>
              <a:ea typeface="ＭＳ Ｐゴシック" charset="0"/>
              <a:cs typeface="Verdana" charset="0"/>
            </a:endParaRPr>
          </a:p>
          <a:p>
            <a:pPr>
              <a:spcBef>
                <a:spcPct val="0"/>
              </a:spcBef>
              <a:buFontTx/>
              <a:buNone/>
            </a:pPr>
            <a:r>
              <a:rPr lang="en-US" sz="1800">
                <a:latin typeface="Arial" charset="0"/>
                <a:ea typeface="ＭＳ Ｐゴシック" charset="0"/>
                <a:cs typeface="ＭＳ Ｐゴシック" charset="0"/>
              </a:rPr>
              <a:t> </a:t>
            </a:r>
          </a:p>
          <a:p>
            <a:pPr>
              <a:spcBef>
                <a:spcPct val="0"/>
              </a:spcBef>
              <a:buFontTx/>
              <a:buNone/>
            </a:pPr>
            <a:endParaRPr lang="en-US">
              <a:latin typeface="Arial" charset="0"/>
              <a:ea typeface="ＭＳ Ｐゴシック" charset="0"/>
              <a:cs typeface="ＭＳ Ｐゴシック" charset="0"/>
            </a:endParaRPr>
          </a:p>
        </p:txBody>
      </p:sp>
      <p:pic>
        <p:nvPicPr>
          <p:cNvPr id="32771" name="Picture 1" descr="Screen Shot 2015-09-15 at 2.54.27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14888" y="4184650"/>
            <a:ext cx="412115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563" y="2028825"/>
            <a:ext cx="5024437"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5"/>
          <p:cNvSpPr txBox="1">
            <a:spLocks/>
          </p:cNvSpPr>
          <p:nvPr/>
        </p:nvSpPr>
        <p:spPr>
          <a:xfrm>
            <a:off x="304800" y="482600"/>
            <a:ext cx="2057400" cy="4064000"/>
          </a:xfrm>
          <a:prstGeom prst="rect">
            <a:avLst/>
          </a:prstGeom>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3600" smtClean="0">
              <a:solidFill>
                <a:schemeClr val="bg1"/>
              </a:solidFill>
              <a:effectLst>
                <a:outerShdw blurRad="38100" dist="38100" dir="2700000" algn="tl">
                  <a:srgbClr val="DDDDDD"/>
                </a:outerShdw>
              </a:effectLst>
              <a:cs typeface="Arial" charset="0"/>
            </a:endParaRPr>
          </a:p>
        </p:txBody>
      </p:sp>
      <p:grpSp>
        <p:nvGrpSpPr>
          <p:cNvPr id="33795" name="Group 12"/>
          <p:cNvGrpSpPr>
            <a:grpSpLocks/>
          </p:cNvGrpSpPr>
          <p:nvPr/>
        </p:nvGrpSpPr>
        <p:grpSpPr bwMode="auto">
          <a:xfrm>
            <a:off x="-12700" y="5353050"/>
            <a:ext cx="9156700" cy="892175"/>
            <a:chOff x="0" y="4400550"/>
            <a:chExt cx="9156700" cy="742950"/>
          </a:xfrm>
        </p:grpSpPr>
        <p:sp>
          <p:nvSpPr>
            <p:cNvPr id="14" name="Rectangle 13"/>
            <p:cNvSpPr/>
            <p:nvPr/>
          </p:nvSpPr>
          <p:spPr>
            <a:xfrm>
              <a:off x="0" y="4400550"/>
              <a:ext cx="9156700" cy="742950"/>
            </a:xfrm>
            <a:prstGeom prst="rect">
              <a:avLst/>
            </a:prstGeom>
            <a:solidFill>
              <a:srgbClr val="005477">
                <a:alpha val="84000"/>
              </a:srgbClr>
            </a:solidFill>
            <a:ln w="28575" cmpd="sng">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charset="0"/>
                <a:ea typeface="ＭＳ Ｐゴシック" charset="0"/>
                <a:cs typeface="ＭＳ Ｐゴシック" charset="0"/>
              </a:endParaRPr>
            </a:p>
          </p:txBody>
        </p:sp>
        <p:sp>
          <p:nvSpPr>
            <p:cNvPr id="33799" name="TextBox 14"/>
            <p:cNvSpPr txBox="1">
              <a:spLocks noChangeArrowheads="1"/>
            </p:cNvSpPr>
            <p:nvPr/>
          </p:nvSpPr>
          <p:spPr bwMode="auto">
            <a:xfrm>
              <a:off x="228600" y="4400550"/>
              <a:ext cx="8686800" cy="67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a:solidFill>
                    <a:schemeClr val="bg1"/>
                  </a:solidFill>
                </a:rPr>
                <a:t>724-746-5500 </a:t>
              </a:r>
              <a:r>
                <a:rPr lang="en-US" sz="4000">
                  <a:solidFill>
                    <a:schemeClr val="bg1"/>
                  </a:solidFill>
                </a:rPr>
                <a:t>or blackbox.com</a:t>
              </a:r>
            </a:p>
          </p:txBody>
        </p:sp>
      </p:grpSp>
      <p:sp>
        <p:nvSpPr>
          <p:cNvPr id="33796" name="Content Placeholder 2"/>
          <p:cNvSpPr>
            <a:spLocks noGrp="1"/>
          </p:cNvSpPr>
          <p:nvPr>
            <p:ph sz="half" idx="1"/>
          </p:nvPr>
        </p:nvSpPr>
        <p:spPr>
          <a:xfrm>
            <a:off x="449263" y="1568450"/>
            <a:ext cx="6537325" cy="3167063"/>
          </a:xfrm>
        </p:spPr>
        <p:txBody>
          <a:bodyPr/>
          <a:lstStyle/>
          <a:p>
            <a:pPr marL="625475" indent="-393700">
              <a:lnSpc>
                <a:spcPct val="110000"/>
              </a:lnSpc>
              <a:buClr>
                <a:srgbClr val="6FB13E"/>
              </a:buClr>
            </a:pPr>
            <a:r>
              <a:rPr lang="en-US">
                <a:solidFill>
                  <a:srgbClr val="595959"/>
                </a:solidFill>
                <a:latin typeface="Arial" charset="0"/>
                <a:ea typeface="ＭＳ Ｐゴシック" charset="0"/>
                <a:cs typeface="ＭＳ Ｐゴシック" charset="0"/>
              </a:rPr>
              <a:t>Free application engineering</a:t>
            </a:r>
          </a:p>
          <a:p>
            <a:pPr marL="625475" indent="-393700">
              <a:lnSpc>
                <a:spcPct val="110000"/>
              </a:lnSpc>
              <a:buClr>
                <a:srgbClr val="6FB13E"/>
              </a:buClr>
            </a:pPr>
            <a:r>
              <a:rPr lang="en-US">
                <a:solidFill>
                  <a:srgbClr val="595959"/>
                </a:solidFill>
                <a:latin typeface="Arial" charset="0"/>
                <a:ea typeface="ＭＳ Ｐゴシック" charset="0"/>
                <a:cs typeface="ＭＳ Ｐゴシック" charset="0"/>
              </a:rPr>
              <a:t>24/7 lifetime technical support</a:t>
            </a:r>
          </a:p>
          <a:p>
            <a:pPr marL="625475" indent="-393700">
              <a:lnSpc>
                <a:spcPct val="110000"/>
              </a:lnSpc>
              <a:buClr>
                <a:srgbClr val="6FB13E"/>
              </a:buClr>
            </a:pPr>
            <a:r>
              <a:rPr lang="en-US">
                <a:solidFill>
                  <a:srgbClr val="595959"/>
                </a:solidFill>
                <a:latin typeface="Arial" charset="0"/>
                <a:ea typeface="ＭＳ Ｐゴシック" charset="0"/>
                <a:cs typeface="ＭＳ Ｐゴシック" charset="0"/>
              </a:rPr>
              <a:t>No-hassle 45-day returns</a:t>
            </a:r>
          </a:p>
          <a:p>
            <a:pPr marL="625475" indent="-393700">
              <a:lnSpc>
                <a:spcPct val="110000"/>
              </a:lnSpc>
              <a:buClr>
                <a:srgbClr val="6FB13E"/>
              </a:buClr>
            </a:pPr>
            <a:r>
              <a:rPr lang="en-US">
                <a:solidFill>
                  <a:srgbClr val="595959"/>
                </a:solidFill>
                <a:latin typeface="Arial" charset="0"/>
                <a:ea typeface="ＭＳ Ｐゴシック" charset="0"/>
                <a:cs typeface="ＭＳ Ｐゴシック" charset="0"/>
              </a:rPr>
              <a:t>No-questions-asked </a:t>
            </a:r>
            <a:br>
              <a:rPr lang="en-US">
                <a:solidFill>
                  <a:srgbClr val="595959"/>
                </a:solidFill>
                <a:latin typeface="Arial" charset="0"/>
                <a:ea typeface="ＭＳ Ｐゴシック" charset="0"/>
                <a:cs typeface="ＭＳ Ｐゴシック" charset="0"/>
              </a:rPr>
            </a:br>
            <a:r>
              <a:rPr lang="en-US">
                <a:solidFill>
                  <a:srgbClr val="595959"/>
                </a:solidFill>
                <a:latin typeface="Arial" charset="0"/>
                <a:ea typeface="ＭＳ Ｐゴシック" charset="0"/>
                <a:cs typeface="ＭＳ Ｐゴシック" charset="0"/>
              </a:rPr>
              <a:t>warranty </a:t>
            </a:r>
          </a:p>
        </p:txBody>
      </p:sp>
      <p:sp>
        <p:nvSpPr>
          <p:cNvPr id="33797" name="Title 1"/>
          <p:cNvSpPr>
            <a:spLocks noGrp="1"/>
          </p:cNvSpPr>
          <p:nvPr>
            <p:ph type="title"/>
          </p:nvPr>
        </p:nvSpPr>
        <p:spPr>
          <a:xfrm>
            <a:off x="320675" y="322263"/>
            <a:ext cx="8582025" cy="676275"/>
          </a:xfrm>
        </p:spPr>
        <p:txBody>
          <a:bodyPr/>
          <a:lstStyle/>
          <a:p>
            <a:r>
              <a:rPr lang="en-US" sz="4000">
                <a:solidFill>
                  <a:srgbClr val="217799"/>
                </a:solidFill>
                <a:latin typeface="Arial" charset="0"/>
                <a:ea typeface="ＭＳ Ｐゴシック" charset="0"/>
                <a:cs typeface="ＭＳ Ｐゴシック" charset="0"/>
              </a:rPr>
              <a:t>The Black Box Difference</a:t>
            </a:r>
          </a:p>
        </p:txBody>
      </p:sp>
    </p:spTree>
  </p:cSld>
  <p:clrMapOvr>
    <a:masterClrMapping/>
  </p:clrMapOvr>
  <p:transition xmlns:p14="http://schemas.microsoft.com/office/powerpoint/2010/main" spd="med" advClick="0" advTm="5000">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7"/>
          <p:cNvPicPr>
            <a:picLocks noChangeAspect="1" noChangeArrowheads="1"/>
          </p:cNvPicPr>
          <p:nvPr/>
        </p:nvPicPr>
        <p:blipFill>
          <a:blip r:embed="rId3">
            <a:extLst>
              <a:ext uri="{28A0092B-C50C-407E-A947-70E740481C1C}">
                <a14:useLocalDpi xmlns:a14="http://schemas.microsoft.com/office/drawing/2010/main" val="0"/>
              </a:ext>
            </a:extLst>
          </a:blip>
          <a:srcRect l="19154" r="14122" b="12637"/>
          <a:stretch>
            <a:fillRect/>
          </a:stretch>
        </p:blipFill>
        <p:spPr bwMode="auto">
          <a:xfrm>
            <a:off x="0" y="4667250"/>
            <a:ext cx="2532063" cy="21907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2" name="Title 1"/>
          <p:cNvSpPr>
            <a:spLocks noGrp="1"/>
          </p:cNvSpPr>
          <p:nvPr>
            <p:ph type="title"/>
          </p:nvPr>
        </p:nvSpPr>
        <p:spPr>
          <a:xfrm>
            <a:off x="382588" y="44450"/>
            <a:ext cx="8761412" cy="946150"/>
          </a:xfrm>
        </p:spPr>
        <p:txBody>
          <a:bodyPr/>
          <a:lstStyle/>
          <a:p>
            <a:r>
              <a:rPr lang="en-US" altLang="ja-JP" sz="3100">
                <a:latin typeface="Arial" charset="0"/>
                <a:ea typeface="ＭＳ Ｐゴシック" charset="0"/>
                <a:cs typeface="Arial" charset="0"/>
              </a:rPr>
              <a:t>Industrial Ethernet Target Markets/Applications</a:t>
            </a:r>
          </a:p>
        </p:txBody>
      </p:sp>
      <p:sp>
        <p:nvSpPr>
          <p:cNvPr id="10243" name="Content Placeholder 2"/>
          <p:cNvSpPr>
            <a:spLocks noGrp="1"/>
          </p:cNvSpPr>
          <p:nvPr>
            <p:ph sz="quarter" idx="1"/>
          </p:nvPr>
        </p:nvSpPr>
        <p:spPr>
          <a:xfrm>
            <a:off x="407988" y="1303338"/>
            <a:ext cx="8108950" cy="3090862"/>
          </a:xfrm>
        </p:spPr>
        <p:txBody>
          <a:bodyPr/>
          <a:lstStyle/>
          <a:p>
            <a:pPr marL="288925" indent="-288925">
              <a:lnSpc>
                <a:spcPct val="110000"/>
              </a:lnSpc>
              <a:buClr>
                <a:srgbClr val="6FB13E"/>
              </a:buClr>
              <a:buSzPct val="120000"/>
            </a:pPr>
            <a:r>
              <a:rPr lang="en-US" altLang="ja-JP" sz="2000">
                <a:latin typeface="Arial" charset="0"/>
                <a:ea typeface="ＭＳ Ｐゴシック" charset="0"/>
                <a:cs typeface="Arial" charset="0"/>
              </a:rPr>
              <a:t>Security/surveillance providers – Backhaul IP camera video, alarms</a:t>
            </a:r>
          </a:p>
          <a:p>
            <a:pPr marL="288925" indent="-288925">
              <a:lnSpc>
                <a:spcPct val="110000"/>
              </a:lnSpc>
              <a:buClr>
                <a:srgbClr val="6FB13E"/>
              </a:buClr>
              <a:buSzPct val="120000"/>
            </a:pPr>
            <a:r>
              <a:rPr lang="en-US" altLang="ja-JP" sz="2000">
                <a:latin typeface="Arial" charset="0"/>
                <a:ea typeface="ＭＳ Ｐゴシック" charset="0"/>
                <a:cs typeface="Arial" charset="0"/>
              </a:rPr>
              <a:t>Utilities &amp; SCADA/M2M – Automate communications, </a:t>
            </a:r>
            <a:br>
              <a:rPr lang="en-US" altLang="ja-JP" sz="2000">
                <a:latin typeface="Arial" charset="0"/>
                <a:ea typeface="ＭＳ Ｐゴシック" charset="0"/>
                <a:cs typeface="Arial" charset="0"/>
              </a:rPr>
            </a:br>
            <a:r>
              <a:rPr lang="en-US" altLang="ja-JP" sz="2000">
                <a:latin typeface="Arial" charset="0"/>
                <a:ea typeface="ＭＳ Ｐゴシック" charset="0"/>
                <a:cs typeface="Arial" charset="0"/>
              </a:rPr>
              <a:t>eliminate truck rolls</a:t>
            </a:r>
          </a:p>
          <a:p>
            <a:pPr marL="288925" indent="-288925">
              <a:lnSpc>
                <a:spcPct val="110000"/>
              </a:lnSpc>
              <a:buClr>
                <a:srgbClr val="6FB13E"/>
              </a:buClr>
              <a:buSzPct val="120000"/>
            </a:pPr>
            <a:r>
              <a:rPr lang="en-US" altLang="ja-JP" sz="2000">
                <a:latin typeface="Arial" charset="0"/>
                <a:ea typeface="ＭＳ Ｐゴシック" charset="0"/>
                <a:cs typeface="Arial" charset="0"/>
              </a:rPr>
              <a:t>Oil/Gas – Control and monitoring of wells and transmission lines </a:t>
            </a:r>
          </a:p>
          <a:p>
            <a:pPr marL="288925" indent="-288925">
              <a:lnSpc>
                <a:spcPct val="110000"/>
              </a:lnSpc>
              <a:buClr>
                <a:srgbClr val="6FB13E"/>
              </a:buClr>
              <a:buSzPct val="120000"/>
            </a:pPr>
            <a:r>
              <a:rPr lang="en-US" altLang="ja-JP" sz="2000">
                <a:latin typeface="Arial" charset="0"/>
                <a:ea typeface="ＭＳ Ｐゴシック" charset="0"/>
                <a:cs typeface="Arial" charset="0"/>
              </a:rPr>
              <a:t>HVAC – Remote control and monitoring of building HVAC systems</a:t>
            </a:r>
          </a:p>
          <a:p>
            <a:pPr marL="288925" indent="-288925">
              <a:lnSpc>
                <a:spcPct val="110000"/>
              </a:lnSpc>
              <a:buClr>
                <a:srgbClr val="6FB13E"/>
              </a:buClr>
              <a:buSzPct val="120000"/>
            </a:pPr>
            <a:r>
              <a:rPr lang="en-US" altLang="ja-JP" sz="2000">
                <a:latin typeface="Arial" charset="0"/>
                <a:ea typeface="ＭＳ Ｐゴシック" charset="0"/>
                <a:cs typeface="Arial" charset="0"/>
              </a:rPr>
              <a:t>Municipalities – Control and monitoring for water/waste water and public safety </a:t>
            </a:r>
          </a:p>
          <a:p>
            <a:pPr marL="288925" indent="-288925">
              <a:lnSpc>
                <a:spcPct val="110000"/>
              </a:lnSpc>
              <a:buClr>
                <a:srgbClr val="6FB13E"/>
              </a:buClr>
              <a:buSzPct val="120000"/>
            </a:pPr>
            <a:r>
              <a:rPr lang="en-US" altLang="ja-JP" sz="2000">
                <a:latin typeface="Arial" charset="0"/>
                <a:ea typeface="ＭＳ Ｐゴシック" charset="0"/>
                <a:cs typeface="Arial" charset="0"/>
              </a:rPr>
              <a:t>Defense – Secure communications in harsh environments</a:t>
            </a:r>
            <a:endParaRPr lang="ja-JP" altLang="en-US" sz="2000">
              <a:latin typeface="Arial" charset="0"/>
              <a:ea typeface="ＭＳ Ｐゴシック" charset="0"/>
              <a:cs typeface="Arial" charset="0"/>
            </a:endParaRPr>
          </a:p>
        </p:txBody>
      </p:sp>
      <p:pic>
        <p:nvPicPr>
          <p:cNvPr id="10244" name="Picture 8"/>
          <p:cNvPicPr>
            <a:picLocks noChangeAspect="1"/>
          </p:cNvPicPr>
          <p:nvPr/>
        </p:nvPicPr>
        <p:blipFill>
          <a:blip r:embed="rId4">
            <a:extLst>
              <a:ext uri="{28A0092B-C50C-407E-A947-70E740481C1C}">
                <a14:useLocalDpi xmlns:a14="http://schemas.microsoft.com/office/drawing/2010/main" val="0"/>
              </a:ext>
            </a:extLst>
          </a:blip>
          <a:srcRect l="12817" t="13545" r="27068" b="2325"/>
          <a:stretch>
            <a:fillRect/>
          </a:stretch>
        </p:blipFill>
        <p:spPr bwMode="auto">
          <a:xfrm>
            <a:off x="6773863" y="4668838"/>
            <a:ext cx="2370137" cy="21891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9"/>
          <p:cNvPicPr>
            <a:picLocks noChangeAspect="1"/>
          </p:cNvPicPr>
          <p:nvPr/>
        </p:nvPicPr>
        <p:blipFill>
          <a:blip r:embed="rId5">
            <a:extLst>
              <a:ext uri="{28A0092B-C50C-407E-A947-70E740481C1C}">
                <a14:useLocalDpi xmlns:a14="http://schemas.microsoft.com/office/drawing/2010/main" val="0"/>
              </a:ext>
            </a:extLst>
          </a:blip>
          <a:srcRect t="8011" b="14059"/>
          <a:stretch>
            <a:fillRect/>
          </a:stretch>
        </p:blipFill>
        <p:spPr bwMode="auto">
          <a:xfrm>
            <a:off x="4487863" y="4668838"/>
            <a:ext cx="2286000" cy="21891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10"/>
          <p:cNvPicPr>
            <a:picLocks noChangeAspect="1" noChangeArrowheads="1"/>
          </p:cNvPicPr>
          <p:nvPr/>
        </p:nvPicPr>
        <p:blipFill>
          <a:blip r:embed="rId6">
            <a:extLst>
              <a:ext uri="{28A0092B-C50C-407E-A947-70E740481C1C}">
                <a14:useLocalDpi xmlns:a14="http://schemas.microsoft.com/office/drawing/2010/main" val="0"/>
              </a:ext>
            </a:extLst>
          </a:blip>
          <a:srcRect t="800" r="32671" b="223"/>
          <a:stretch>
            <a:fillRect/>
          </a:stretch>
        </p:blipFill>
        <p:spPr bwMode="auto">
          <a:xfrm>
            <a:off x="2449513" y="4667250"/>
            <a:ext cx="2209800" cy="2190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sz="3200">
                <a:latin typeface="Arial" charset="0"/>
                <a:ea typeface="ＭＳ Ｐゴシック" charset="0"/>
                <a:cs typeface="ＭＳ Ｐゴシック" charset="0"/>
              </a:rPr>
              <a:t>Commercial vs. Industrial Switches</a:t>
            </a:r>
          </a:p>
        </p:txBody>
      </p:sp>
      <p:pic>
        <p:nvPicPr>
          <p:cNvPr id="122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88" y="1989138"/>
            <a:ext cx="4411662"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nvGraphicFramePr>
        <p:xfrm>
          <a:off x="409575" y="3568700"/>
          <a:ext cx="8504238" cy="2733675"/>
        </p:xfrm>
        <a:graphic>
          <a:graphicData uri="http://schemas.openxmlformats.org/drawingml/2006/table">
            <a:tbl>
              <a:tblPr/>
              <a:tblGrid>
                <a:gridCol w="2043113"/>
                <a:gridCol w="2598737"/>
                <a:gridCol w="3862388"/>
              </a:tblGrid>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0"/>
                          <a:cs typeface="ＭＳ Ｐゴシック" charset="0"/>
                        </a:rPr>
                        <a:t>Features</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0"/>
                          <a:cs typeface="ＭＳ Ｐゴシック" charset="0"/>
                        </a:rPr>
                        <a:t>Commercial</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0"/>
                          <a:cs typeface="ＭＳ Ｐゴシック" charset="0"/>
                        </a:rPr>
                        <a:t>Industrial</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ＭＳ Ｐゴシック" charset="0"/>
                          <a:cs typeface="ＭＳ Ｐゴシック" charset="0"/>
                        </a:rPr>
                        <a:t>Mounting Options</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Rackmount</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DIN rail, panel</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ＭＳ Ｐゴシック" charset="0"/>
                          <a:cs typeface="ＭＳ Ｐゴシック" charset="0"/>
                        </a:rPr>
                        <a:t>Environment</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Data center</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Harsh environment</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ＭＳ Ｐゴシック" charset="0"/>
                          <a:cs typeface="ＭＳ Ｐゴシック" charset="0"/>
                        </a:rPr>
                        <a:t>Operating Temp.</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Normal</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Extended</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ＭＳ Ｐゴシック" charset="0"/>
                          <a:cs typeface="ＭＳ Ｐゴシック" charset="0"/>
                        </a:rPr>
                        <a:t>Cooling</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Fan cooling with vents/holes</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Convection cooling with limited Ingress points</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ＭＳ Ｐゴシック" charset="0"/>
                          <a:cs typeface="ＭＳ Ｐゴシック" charset="0"/>
                        </a:rPr>
                        <a:t>Power</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AC power</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DC input for safety inside the panel</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a:ln>
                            <a:noFill/>
                          </a:ln>
                          <a:solidFill>
                            <a:srgbClr val="000000"/>
                          </a:solidFill>
                          <a:effectLst/>
                          <a:latin typeface="Arial" charset="0"/>
                          <a:ea typeface="ＭＳ Ｐゴシック" charset="0"/>
                          <a:cs typeface="ＭＳ Ｐゴシック" charset="0"/>
                        </a:rPr>
                        <a:t>Packaging</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Commercial packaging</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Designed to withstand high shock and vibrations</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pic>
        <p:nvPicPr>
          <p:cNvPr id="12325" name="Picture 43" descr="LGH00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1233488"/>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US" sz="3200">
                <a:latin typeface="Arial" charset="0"/>
                <a:ea typeface="ＭＳ Ｐゴシック" charset="0"/>
                <a:cs typeface="ＭＳ Ｐゴシック" charset="0"/>
              </a:rPr>
              <a:t>Industrial Switch Overview</a:t>
            </a:r>
          </a:p>
        </p:txBody>
      </p:sp>
      <p:sp>
        <p:nvSpPr>
          <p:cNvPr id="13314" name="Content Placeholder 2"/>
          <p:cNvSpPr>
            <a:spLocks noGrp="1"/>
          </p:cNvSpPr>
          <p:nvPr>
            <p:ph idx="1"/>
          </p:nvPr>
        </p:nvSpPr>
        <p:spPr>
          <a:xfrm>
            <a:off x="404813" y="1343025"/>
            <a:ext cx="4818062" cy="2776538"/>
          </a:xfrm>
        </p:spPr>
        <p:txBody>
          <a:bodyPr/>
          <a:lstStyle/>
          <a:p>
            <a:pPr marL="292100" lvl="1" indent="-292100" eaLnBrk="1" hangingPunct="1">
              <a:spcBef>
                <a:spcPts val="600"/>
              </a:spcBef>
              <a:buClr>
                <a:srgbClr val="89C24D"/>
              </a:buClr>
              <a:buFont typeface="Arial" charset="0"/>
              <a:buChar char="•"/>
            </a:pPr>
            <a:r>
              <a:rPr lang="en-US" sz="2000">
                <a:latin typeface="Arial" charset="0"/>
                <a:ea typeface="ＭＳ Ｐゴシック" charset="0"/>
              </a:rPr>
              <a:t>Managed, unmanaged</a:t>
            </a:r>
          </a:p>
          <a:p>
            <a:pPr marL="292100" lvl="1" indent="-292100" eaLnBrk="1" hangingPunct="1">
              <a:spcBef>
                <a:spcPts val="600"/>
              </a:spcBef>
              <a:buClr>
                <a:srgbClr val="89C24D"/>
              </a:buClr>
              <a:buFont typeface="Arial" charset="0"/>
              <a:buChar char="•"/>
            </a:pPr>
            <a:r>
              <a:rPr lang="en-US" sz="2000">
                <a:latin typeface="Arial" charset="0"/>
                <a:ea typeface="ＭＳ Ｐゴシック" charset="0"/>
              </a:rPr>
              <a:t>10/100 and 10/10/1000 speeds</a:t>
            </a:r>
          </a:p>
          <a:p>
            <a:pPr marL="292100" lvl="1" indent="-292100" eaLnBrk="1" hangingPunct="1">
              <a:spcBef>
                <a:spcPts val="600"/>
              </a:spcBef>
              <a:buClr>
                <a:srgbClr val="89C24D"/>
              </a:buClr>
              <a:buFont typeface="Arial" charset="0"/>
              <a:buChar char="•"/>
            </a:pPr>
            <a:r>
              <a:rPr lang="en-US" sz="2000">
                <a:latin typeface="Arial" charset="0"/>
                <a:ea typeface="ＭＳ Ｐゴシック" charset="0"/>
              </a:rPr>
              <a:t>Standard and PoE models</a:t>
            </a:r>
          </a:p>
          <a:p>
            <a:pPr marL="292100" lvl="1" indent="-292100" eaLnBrk="1" hangingPunct="1">
              <a:spcBef>
                <a:spcPts val="600"/>
              </a:spcBef>
              <a:buClr>
                <a:srgbClr val="89C24D"/>
              </a:buClr>
              <a:buFont typeface="Arial" charset="0"/>
              <a:buChar char="•"/>
            </a:pPr>
            <a:r>
              <a:rPr lang="en-US" sz="2000">
                <a:latin typeface="Arial" charset="0"/>
                <a:ea typeface="ＭＳ Ｐゴシック" charset="0"/>
              </a:rPr>
              <a:t>Standard, extended, extreme operating temperature ranges</a:t>
            </a:r>
          </a:p>
          <a:p>
            <a:pPr marL="292100" lvl="1" indent="-292100" eaLnBrk="1" hangingPunct="1">
              <a:spcBef>
                <a:spcPts val="600"/>
              </a:spcBef>
              <a:buClr>
                <a:srgbClr val="89C24D"/>
              </a:buClr>
              <a:buFont typeface="Arial" charset="0"/>
              <a:buChar char="•"/>
            </a:pPr>
            <a:r>
              <a:rPr lang="en-US" sz="2000">
                <a:latin typeface="Arial" charset="0"/>
                <a:ea typeface="ＭＳ Ｐゴシック" charset="0"/>
              </a:rPr>
              <a:t>Choice of SFP, short/long reach optics</a:t>
            </a:r>
          </a:p>
          <a:p>
            <a:pPr marL="292100" lvl="1" indent="-292100" eaLnBrk="1" hangingPunct="1">
              <a:spcBef>
                <a:spcPts val="600"/>
              </a:spcBef>
              <a:buClr>
                <a:srgbClr val="89C24D"/>
              </a:buClr>
              <a:buFont typeface="Arial" charset="0"/>
              <a:buChar char="•"/>
            </a:pPr>
            <a:r>
              <a:rPr lang="en-US" sz="2000">
                <a:latin typeface="Arial" charset="0"/>
                <a:ea typeface="ＭＳ Ｐゴシック" charset="0"/>
              </a:rPr>
              <a:t>Choice of power, AC/DC</a:t>
            </a:r>
          </a:p>
        </p:txBody>
      </p:sp>
      <p:pic>
        <p:nvPicPr>
          <p:cNvPr id="13315" name="Picture 55"/>
          <p:cNvPicPr>
            <a:picLocks noChangeAspect="1" noChangeArrowheads="1"/>
          </p:cNvPicPr>
          <p:nvPr/>
        </p:nvPicPr>
        <p:blipFill>
          <a:blip r:embed="rId2">
            <a:extLst>
              <a:ext uri="{28A0092B-C50C-407E-A947-70E740481C1C}">
                <a14:useLocalDpi xmlns:a14="http://schemas.microsoft.com/office/drawing/2010/main" val="0"/>
              </a:ext>
            </a:extLst>
          </a:blip>
          <a:srcRect l="7983" r="4790"/>
          <a:stretch>
            <a:fillRect/>
          </a:stretch>
        </p:blipFill>
        <p:spPr bwMode="auto">
          <a:xfrm>
            <a:off x="5878513" y="1363663"/>
            <a:ext cx="30353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p:cNvGraphicFramePr>
            <a:graphicFrameLocks noGrp="1"/>
          </p:cNvGraphicFramePr>
          <p:nvPr/>
        </p:nvGraphicFramePr>
        <p:xfrm>
          <a:off x="376238" y="4033838"/>
          <a:ext cx="8504237" cy="2270126"/>
        </p:xfrm>
        <a:graphic>
          <a:graphicData uri="http://schemas.openxmlformats.org/drawingml/2006/table">
            <a:tbl>
              <a:tblPr/>
              <a:tblGrid>
                <a:gridCol w="1181100"/>
                <a:gridCol w="1365250"/>
                <a:gridCol w="1558925"/>
                <a:gridCol w="1482725"/>
                <a:gridCol w="1601787"/>
                <a:gridCol w="1314450"/>
              </a:tblGrid>
              <a:tr h="3921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0"/>
                          <a:cs typeface="ＭＳ Ｐゴシック" charset="0"/>
                        </a:rPr>
                        <a:t>Speed</a:t>
                      </a:r>
                    </a:p>
                  </a:txBody>
                  <a:tcPr marL="83136" marR="83136" marT="42853" marB="4285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0"/>
                          <a:cs typeface="ＭＳ Ｐゴシック" charset="0"/>
                        </a:rPr>
                        <a:t>Type</a:t>
                      </a:r>
                    </a:p>
                  </a:txBody>
                  <a:tcPr marL="83136" marR="83136" marT="42853" marB="4285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0"/>
                          <a:cs typeface="ＭＳ Ｐゴシック" charset="0"/>
                        </a:rPr>
                        <a:t>Unmanaged</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0"/>
                          <a:cs typeface="ＭＳ Ｐゴシック" charset="0"/>
                        </a:rPr>
                        <a:t>Managed</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c hMerge="1">
                  <a:txBody>
                    <a:bodyPr/>
                    <a:lstStyle/>
                    <a:p>
                      <a:endParaRPr lang="en-US"/>
                    </a:p>
                  </a:txBody>
                  <a:tcPr/>
                </a:tc>
              </a:tr>
              <a:tr h="392113">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0"/>
                          <a:cs typeface="ＭＳ Ｐゴシック" charset="0"/>
                        </a:rPr>
                        <a:t>Copper ports</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0"/>
                          <a:cs typeface="ＭＳ Ｐゴシック" charset="0"/>
                        </a:rPr>
                        <a:t>FO uplinks</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0"/>
                          <a:cs typeface="ＭＳ Ｐゴシック" charset="0"/>
                        </a:rPr>
                        <a:t>Copper ports</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bg1"/>
                          </a:solidFill>
                          <a:effectLst/>
                          <a:latin typeface="Arial" charset="0"/>
                          <a:ea typeface="ＭＳ Ｐゴシック" charset="0"/>
                          <a:cs typeface="ＭＳ Ｐゴシック" charset="0"/>
                        </a:rPr>
                        <a:t>FO uplinks</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1769A"/>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10/100</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Standard</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1-2</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6-24</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1-12</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10/100</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PoE/PoE+</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4-6</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1-2</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4-8</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2-4</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10/100/1000</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Standard</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4-28</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4-28</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10/100/1000</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PoE/PoE+</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4-8</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1</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4-8</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rgbClr val="000000"/>
                          </a:solidFill>
                          <a:effectLst/>
                          <a:latin typeface="Arial" charset="0"/>
                          <a:ea typeface="ＭＳ Ｐゴシック" charset="0"/>
                          <a:cs typeface="ＭＳ Ｐゴシック" charset="0"/>
                        </a:rPr>
                        <a:t>2-4</a:t>
                      </a:r>
                    </a:p>
                  </a:txBody>
                  <a:tcPr marL="83136" marR="83136" marT="42853" marB="428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3"/>
          <p:cNvSpPr>
            <a:spLocks noGrp="1"/>
          </p:cNvSpPr>
          <p:nvPr>
            <p:ph idx="1"/>
          </p:nvPr>
        </p:nvSpPr>
        <p:spPr/>
        <p:txBody>
          <a:bodyPr/>
          <a:lstStyle/>
          <a:p>
            <a:pPr marL="0" indent="0">
              <a:buClr>
                <a:srgbClr val="8BBF5B"/>
              </a:buClr>
              <a:buSzPct val="120000"/>
              <a:buFontTx/>
              <a:buNone/>
              <a:defRPr/>
            </a:pPr>
            <a:r>
              <a:rPr lang="en-US" sz="2400" dirty="0">
                <a:latin typeface="Arial" charset="0"/>
                <a:ea typeface="ＭＳ Ｐゴシック" charset="0"/>
                <a:cs typeface="ＭＳ Ｐゴシック" charset="0"/>
              </a:rPr>
              <a:t>Enable remote monitoring </a:t>
            </a:r>
            <a:br>
              <a:rPr lang="en-US" sz="2400" dirty="0">
                <a:latin typeface="Arial" charset="0"/>
                <a:ea typeface="ＭＳ Ｐゴシック" charset="0"/>
                <a:cs typeface="ＭＳ Ｐゴシック" charset="0"/>
              </a:rPr>
            </a:br>
            <a:r>
              <a:rPr lang="en-US" sz="2400" dirty="0">
                <a:latin typeface="Arial" charset="0"/>
                <a:ea typeface="ＭＳ Ｐゴシック" charset="0"/>
                <a:cs typeface="ＭＳ Ｐゴシック" charset="0"/>
              </a:rPr>
              <a:t>and eliminate truck rolls</a:t>
            </a:r>
          </a:p>
          <a:p>
            <a:pPr marL="0" indent="0">
              <a:buClr>
                <a:srgbClr val="8BBF5B"/>
              </a:buClr>
              <a:buSzPct val="120000"/>
              <a:defRPr/>
            </a:pPr>
            <a:endParaRPr lang="en-US" sz="800" dirty="0">
              <a:latin typeface="Arial" charset="0"/>
              <a:ea typeface="ＭＳ Ｐゴシック" charset="0"/>
              <a:cs typeface="ＭＳ Ｐゴシック" charset="0"/>
            </a:endParaRPr>
          </a:p>
          <a:p>
            <a:pPr marL="0" indent="0">
              <a:buClr>
                <a:srgbClr val="8BBF5B"/>
              </a:buClr>
              <a:buSzPct val="120000"/>
              <a:buFontTx/>
              <a:buNone/>
              <a:defRPr/>
            </a:pPr>
            <a:r>
              <a:rPr lang="en-US" sz="2400" dirty="0">
                <a:latin typeface="Arial" charset="0"/>
                <a:ea typeface="ＭＳ Ｐゴシック" charset="0"/>
                <a:cs typeface="ＭＳ Ｐゴシック" charset="0"/>
              </a:rPr>
              <a:t>Provide network redundancy</a:t>
            </a:r>
          </a:p>
          <a:p>
            <a:pPr marL="398463" indent="-174625">
              <a:buClr>
                <a:srgbClr val="8BBF5B"/>
              </a:buClr>
              <a:buSzPct val="120000"/>
              <a:defRPr/>
            </a:pPr>
            <a:r>
              <a:rPr lang="en-US" sz="2000" dirty="0" smtClean="0">
                <a:latin typeface="Arial" charset="0"/>
                <a:ea typeface="ＭＳ Ｐゴシック" charset="0"/>
                <a:cs typeface="ＭＳ Ｐゴシック" charset="0"/>
              </a:rPr>
              <a:t> Spanning </a:t>
            </a:r>
            <a:r>
              <a:rPr lang="en-US" sz="2000" dirty="0">
                <a:latin typeface="Arial" charset="0"/>
                <a:ea typeface="ＭＳ Ｐゴシック" charset="0"/>
                <a:cs typeface="ＭＳ Ｐゴシック" charset="0"/>
              </a:rPr>
              <a:t>Tree protocol</a:t>
            </a:r>
          </a:p>
          <a:p>
            <a:pPr marL="398463" indent="-174625">
              <a:buClr>
                <a:srgbClr val="8BBF5B"/>
              </a:buClr>
              <a:buSzPct val="120000"/>
              <a:defRPr/>
            </a:pPr>
            <a:r>
              <a:rPr lang="en-US" sz="2000" dirty="0">
                <a:latin typeface="Arial" charset="0"/>
                <a:ea typeface="ＭＳ Ｐゴシック" charset="0"/>
                <a:cs typeface="ＭＳ Ｐゴシック" charset="0"/>
              </a:rPr>
              <a:t> Link aggregation</a:t>
            </a:r>
          </a:p>
          <a:p>
            <a:pPr marL="398463" indent="-174625">
              <a:buClr>
                <a:srgbClr val="8BBF5B"/>
              </a:buClr>
              <a:buSzPct val="120000"/>
              <a:defRPr/>
            </a:pPr>
            <a:r>
              <a:rPr lang="en-US" sz="2000" dirty="0">
                <a:latin typeface="Arial" charset="0"/>
                <a:ea typeface="ＭＳ Ｐゴシック" charset="0"/>
                <a:cs typeface="ＭＳ Ｐゴシック" charset="0"/>
              </a:rPr>
              <a:t> Alpha-ring protocol </a:t>
            </a:r>
          </a:p>
          <a:p>
            <a:pPr marL="0" indent="0">
              <a:buClr>
                <a:srgbClr val="8BBF5B"/>
              </a:buClr>
              <a:buSzPct val="120000"/>
              <a:defRPr/>
            </a:pPr>
            <a:endParaRPr lang="en-US" sz="800" dirty="0">
              <a:latin typeface="Arial" charset="0"/>
              <a:ea typeface="ＭＳ Ｐゴシック" charset="0"/>
              <a:cs typeface="ＭＳ Ｐゴシック" charset="0"/>
            </a:endParaRPr>
          </a:p>
          <a:p>
            <a:pPr marL="0" indent="0">
              <a:buClr>
                <a:srgbClr val="8BBF5B"/>
              </a:buClr>
              <a:buSzPct val="120000"/>
              <a:buFontTx/>
              <a:buNone/>
              <a:defRPr/>
            </a:pPr>
            <a:r>
              <a:rPr lang="en-US" sz="2400" dirty="0">
                <a:latin typeface="Arial" charset="0"/>
                <a:ea typeface="ＭＳ Ｐゴシック" charset="0"/>
                <a:cs typeface="ＭＳ Ｐゴシック" charset="0"/>
              </a:rPr>
              <a:t>IP multicast</a:t>
            </a:r>
          </a:p>
          <a:p>
            <a:pPr marL="460375" indent="-236538">
              <a:buClr>
                <a:srgbClr val="8BBF5B"/>
              </a:buClr>
              <a:buSzPct val="120000"/>
              <a:defRPr/>
            </a:pPr>
            <a:r>
              <a:rPr lang="en-US" sz="2000" dirty="0" smtClean="0">
                <a:latin typeface="Arial" charset="0"/>
                <a:ea typeface="ＭＳ Ｐゴシック" charset="0"/>
                <a:cs typeface="ＭＳ Ｐゴシック" charset="0"/>
              </a:rPr>
              <a:t>Support </a:t>
            </a:r>
            <a:r>
              <a:rPr lang="en-US" sz="2000" dirty="0">
                <a:latin typeface="Arial" charset="0"/>
                <a:ea typeface="ＭＳ Ｐゴシック" charset="0"/>
                <a:cs typeface="ＭＳ Ｐゴシック" charset="0"/>
              </a:rPr>
              <a:t>for IGMP snooping</a:t>
            </a:r>
          </a:p>
          <a:p>
            <a:pPr marL="460375" indent="-236538">
              <a:buClr>
                <a:srgbClr val="8BBF5B"/>
              </a:buClr>
              <a:buSzPct val="120000"/>
              <a:defRPr/>
            </a:pPr>
            <a:r>
              <a:rPr lang="en-US" sz="2000" dirty="0" smtClean="0">
                <a:latin typeface="Arial" charset="0"/>
                <a:ea typeface="ＭＳ Ｐゴシック" charset="0"/>
                <a:cs typeface="ＭＳ Ｐゴシック" charset="0"/>
              </a:rPr>
              <a:t>Reduces </a:t>
            </a:r>
            <a:r>
              <a:rPr lang="en-US" sz="2000" dirty="0">
                <a:latin typeface="Arial" charset="0"/>
                <a:ea typeface="ＭＳ Ｐゴシック" charset="0"/>
                <a:cs typeface="ＭＳ Ｐゴシック" charset="0"/>
              </a:rPr>
              <a:t>LAN traffic</a:t>
            </a:r>
          </a:p>
          <a:p>
            <a:pPr marL="0" indent="0">
              <a:buClr>
                <a:srgbClr val="8BBF5B"/>
              </a:buClr>
              <a:buSzPct val="120000"/>
              <a:defRPr/>
            </a:pPr>
            <a:endParaRPr lang="en-US" sz="800" dirty="0">
              <a:latin typeface="Arial" charset="0"/>
              <a:ea typeface="ＭＳ Ｐゴシック" charset="0"/>
              <a:cs typeface="ＭＳ Ｐゴシック" charset="0"/>
            </a:endParaRPr>
          </a:p>
          <a:p>
            <a:pPr marL="0" indent="0">
              <a:buClr>
                <a:srgbClr val="8BBF5B"/>
              </a:buClr>
              <a:buSzPct val="120000"/>
              <a:buFontTx/>
              <a:buNone/>
              <a:defRPr/>
            </a:pPr>
            <a:r>
              <a:rPr lang="en-US" sz="2400" dirty="0">
                <a:latin typeface="Arial" charset="0"/>
                <a:ea typeface="ＭＳ Ｐゴシック" charset="0"/>
                <a:cs typeface="ＭＳ Ｐゴシック" charset="0"/>
              </a:rPr>
              <a:t>Better network security</a:t>
            </a:r>
          </a:p>
          <a:p>
            <a:pPr marL="398463" indent="-174625">
              <a:buClr>
                <a:srgbClr val="8BBF5B"/>
              </a:buClr>
              <a:buSzPct val="120000"/>
              <a:defRPr/>
            </a:pPr>
            <a:r>
              <a:rPr lang="en-US" sz="2000" dirty="0">
                <a:latin typeface="Arial" charset="0"/>
                <a:ea typeface="ＭＳ Ｐゴシック" charset="0"/>
                <a:cs typeface="ＭＳ Ｐゴシック" charset="0"/>
              </a:rPr>
              <a:t> 802.1x port-based NAC, user roles</a:t>
            </a:r>
          </a:p>
          <a:p>
            <a:pPr marL="0" indent="0">
              <a:buFontTx/>
              <a:buNone/>
              <a:defRPr/>
            </a:pPr>
            <a:r>
              <a:rPr lang="en-US" sz="1600" dirty="0">
                <a:latin typeface="Arial" charset="0"/>
                <a:ea typeface="ＭＳ Ｐゴシック" charset="0"/>
                <a:cs typeface="ＭＳ Ｐゴシック" charset="0"/>
              </a:rPr>
              <a:t> </a:t>
            </a:r>
          </a:p>
          <a:p>
            <a:pPr marL="0" indent="0" eaLnBrk="1" hangingPunct="1">
              <a:buFontTx/>
              <a:buNone/>
              <a:defRPr/>
            </a:pPr>
            <a:endParaRPr lang="en-US" sz="1800" dirty="0">
              <a:latin typeface="Arial" charset="0"/>
              <a:ea typeface="ＭＳ Ｐゴシック" charset="0"/>
              <a:cs typeface="ＭＳ Ｐゴシック" charset="0"/>
            </a:endParaRPr>
          </a:p>
        </p:txBody>
      </p:sp>
      <p:pic>
        <p:nvPicPr>
          <p:cNvPr id="2" name="Picture 9"/>
          <p:cNvPicPr>
            <a:picLocks noChangeAspect="1" noChangeArrowheads="1"/>
          </p:cNvPicPr>
          <p:nvPr/>
        </p:nvPicPr>
        <p:blipFill>
          <a:blip r:embed="rId2">
            <a:extLst>
              <a:ext uri="{28A0092B-C50C-407E-A947-70E740481C1C}">
                <a14:useLocalDpi xmlns:a14="http://schemas.microsoft.com/office/drawing/2010/main" val="0"/>
              </a:ext>
            </a:extLst>
          </a:blip>
          <a:srcRect t="12798" b="5235"/>
          <a:stretch>
            <a:fillRect/>
          </a:stretch>
        </p:blipFill>
        <p:spPr bwMode="auto">
          <a:xfrm>
            <a:off x="4675188" y="1398588"/>
            <a:ext cx="28400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415925" y="106363"/>
            <a:ext cx="8728075" cy="874712"/>
          </a:xfrm>
        </p:spPr>
        <p:txBody>
          <a:bodyPr/>
          <a:lstStyle/>
          <a:p>
            <a:pPr eaLnBrk="1" hangingPunct="1"/>
            <a:r>
              <a:rPr lang="en-US" sz="3200">
                <a:latin typeface="Arial" charset="0"/>
                <a:ea typeface="ＭＳ Ｐゴシック" charset="0"/>
                <a:cs typeface="ＭＳ Ｐゴシック" charset="0"/>
              </a:rPr>
              <a:t>Advantages of Hardened, Managed Switches</a:t>
            </a:r>
          </a:p>
        </p:txBody>
      </p:sp>
      <p:pic>
        <p:nvPicPr>
          <p:cNvPr id="14340" name="Picture 10"/>
          <p:cNvPicPr>
            <a:picLocks noChangeAspect="1" noChangeArrowheads="1"/>
          </p:cNvPicPr>
          <p:nvPr/>
        </p:nvPicPr>
        <p:blipFill>
          <a:blip r:embed="rId3">
            <a:extLst>
              <a:ext uri="{28A0092B-C50C-407E-A947-70E740481C1C}">
                <a14:useLocalDpi xmlns:a14="http://schemas.microsoft.com/office/drawing/2010/main" val="0"/>
              </a:ext>
            </a:extLst>
          </a:blip>
          <a:srcRect t="4791" b="4108"/>
          <a:stretch>
            <a:fillRect/>
          </a:stretch>
        </p:blipFill>
        <p:spPr bwMode="auto">
          <a:xfrm>
            <a:off x="6105525" y="4183063"/>
            <a:ext cx="3048000"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atin typeface="Arial" charset="0"/>
                <a:ea typeface="ＭＳ Ｐゴシック" charset="0"/>
                <a:cs typeface="ＭＳ Ｐゴシック" charset="0"/>
              </a:rPr>
              <a:t>Network Management Methods</a:t>
            </a:r>
          </a:p>
        </p:txBody>
      </p:sp>
      <p:sp>
        <p:nvSpPr>
          <p:cNvPr id="15362" name="Content Placeholder 3"/>
          <p:cNvSpPr>
            <a:spLocks noGrp="1"/>
          </p:cNvSpPr>
          <p:nvPr>
            <p:ph idx="1"/>
          </p:nvPr>
        </p:nvSpPr>
        <p:spPr/>
        <p:txBody>
          <a:bodyPr/>
          <a:lstStyle/>
          <a:p>
            <a:pPr marL="314325" indent="-314325" eaLnBrk="1" hangingPunct="1">
              <a:spcBef>
                <a:spcPts val="1175"/>
              </a:spcBef>
              <a:buClr>
                <a:srgbClr val="8BBF5B"/>
              </a:buClr>
              <a:buSzPct val="120000"/>
            </a:pPr>
            <a:r>
              <a:rPr lang="en-US" sz="2400">
                <a:latin typeface="Arial" charset="0"/>
                <a:ea typeface="ＭＳ Ｐゴシック" charset="0"/>
                <a:cs typeface="ＭＳ Ｐゴシック" charset="0"/>
              </a:rPr>
              <a:t>Console port access via RS-232 cable </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(Command Line Interface)</a:t>
            </a:r>
          </a:p>
          <a:p>
            <a:pPr marL="314325" indent="-314325" eaLnBrk="1" hangingPunct="1">
              <a:spcBef>
                <a:spcPts val="1175"/>
              </a:spcBef>
              <a:buClr>
                <a:srgbClr val="8BBF5B"/>
              </a:buClr>
              <a:buSzPct val="120000"/>
            </a:pPr>
            <a:r>
              <a:rPr lang="en-US" sz="2400">
                <a:latin typeface="Arial" charset="0"/>
                <a:ea typeface="ＭＳ Ｐゴシック" charset="0"/>
                <a:cs typeface="ＭＳ Ｐゴシック" charset="0"/>
              </a:rPr>
              <a:t>Telnet remote access</a:t>
            </a:r>
          </a:p>
          <a:p>
            <a:pPr marL="314325" indent="-314325" eaLnBrk="1" hangingPunct="1">
              <a:spcBef>
                <a:spcPts val="1175"/>
              </a:spcBef>
              <a:buClr>
                <a:srgbClr val="8BBF5B"/>
              </a:buClr>
              <a:buSzPct val="120000"/>
            </a:pPr>
            <a:r>
              <a:rPr lang="en-US" sz="2400">
                <a:latin typeface="Arial" charset="0"/>
                <a:ea typeface="ＭＳ Ｐゴシック" charset="0"/>
                <a:cs typeface="ＭＳ Ｐゴシック" charset="0"/>
              </a:rPr>
              <a:t>SNMP agent</a:t>
            </a:r>
          </a:p>
          <a:p>
            <a:pPr marL="314325" indent="-314325" eaLnBrk="1" hangingPunct="1">
              <a:spcBef>
                <a:spcPts val="1175"/>
              </a:spcBef>
              <a:buClr>
                <a:srgbClr val="8BBF5B"/>
              </a:buClr>
              <a:buSzPct val="120000"/>
            </a:pPr>
            <a:r>
              <a:rPr lang="en-US" sz="2400">
                <a:latin typeface="Arial" charset="0"/>
                <a:ea typeface="ＭＳ Ｐゴシック" charset="0"/>
                <a:cs typeface="ＭＳ Ｐゴシック" charset="0"/>
              </a:rPr>
              <a:t>Web browser</a:t>
            </a:r>
          </a:p>
          <a:p>
            <a:pPr marL="314325" indent="-314325" eaLnBrk="1" hangingPunct="1">
              <a:spcBef>
                <a:spcPts val="1175"/>
              </a:spcBef>
              <a:buClr>
                <a:srgbClr val="8BBF5B"/>
              </a:buClr>
              <a:buSzPct val="120000"/>
            </a:pPr>
            <a:r>
              <a:rPr lang="en-US" sz="2400">
                <a:latin typeface="Arial" charset="0"/>
                <a:ea typeface="ＭＳ Ｐゴシック" charset="0"/>
                <a:cs typeface="ＭＳ Ｐゴシック" charset="0"/>
              </a:rPr>
              <a:t>TFTP software-</a:t>
            </a:r>
            <a:br>
              <a:rPr lang="en-US" sz="2400">
                <a:latin typeface="Arial" charset="0"/>
                <a:ea typeface="ＭＳ Ｐゴシック" charset="0"/>
                <a:cs typeface="ＭＳ Ｐゴシック" charset="0"/>
              </a:rPr>
            </a:br>
            <a:r>
              <a:rPr lang="en-US" sz="2400">
                <a:latin typeface="Arial" charset="0"/>
                <a:ea typeface="ＭＳ Ｐゴシック" charset="0"/>
                <a:cs typeface="ＭＳ Ｐゴシック" charset="0"/>
              </a:rPr>
              <a:t>upgrade capability</a:t>
            </a:r>
          </a:p>
        </p:txBody>
      </p:sp>
      <p:pic>
        <p:nvPicPr>
          <p:cNvPr id="15363" name="Picture 9"/>
          <p:cNvPicPr>
            <a:picLocks noChangeAspect="1" noChangeArrowheads="1"/>
          </p:cNvPicPr>
          <p:nvPr/>
        </p:nvPicPr>
        <p:blipFill>
          <a:blip r:embed="rId2">
            <a:extLst>
              <a:ext uri="{28A0092B-C50C-407E-A947-70E740481C1C}">
                <a14:useLocalDpi xmlns:a14="http://schemas.microsoft.com/office/drawing/2010/main" val="0"/>
              </a:ext>
            </a:extLst>
          </a:blip>
          <a:srcRect l="4118" r="3668" b="13625"/>
          <a:stretch>
            <a:fillRect/>
          </a:stretch>
        </p:blipFill>
        <p:spPr bwMode="auto">
          <a:xfrm>
            <a:off x="3778250" y="2851150"/>
            <a:ext cx="536575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9" descr="LEH2004A-4GSF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838" y="1344613"/>
            <a:ext cx="24399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6"/>
          <p:cNvSpPr txBox="1">
            <a:spLocks noChangeArrowheads="1"/>
          </p:cNvSpPr>
          <p:nvPr/>
        </p:nvSpPr>
        <p:spPr bwMode="auto">
          <a:xfrm>
            <a:off x="4735513" y="2514600"/>
            <a:ext cx="213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800">
                <a:solidFill>
                  <a:srgbClr val="21769A"/>
                </a:solidFill>
                <a:cs typeface="Arial" charset="0"/>
              </a:rPr>
              <a:t>LEH2004A-4GSFP</a:t>
            </a:r>
          </a:p>
        </p:txBody>
      </p:sp>
      <p:pic>
        <p:nvPicPr>
          <p:cNvPr id="16387" name="Picture 11" descr="LPH2008A-4GSF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838" y="3811588"/>
            <a:ext cx="25304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6"/>
          <p:cNvSpPr txBox="1">
            <a:spLocks noChangeArrowheads="1"/>
          </p:cNvSpPr>
          <p:nvPr/>
        </p:nvSpPr>
        <p:spPr bwMode="auto">
          <a:xfrm>
            <a:off x="4735513" y="489585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800">
                <a:solidFill>
                  <a:srgbClr val="21769A"/>
                </a:solidFill>
                <a:cs typeface="Arial" charset="0"/>
              </a:rPr>
              <a:t>LPH2008A-4GSFP</a:t>
            </a:r>
          </a:p>
          <a:p>
            <a:pPr eaLnBrk="1" hangingPunct="1"/>
            <a:r>
              <a:rPr lang="en-US" altLang="ja-JP" sz="1800">
                <a:solidFill>
                  <a:srgbClr val="21769A"/>
                </a:solidFill>
                <a:cs typeface="Arial" charset="0"/>
              </a:rPr>
              <a:t>with PoE+</a:t>
            </a:r>
          </a:p>
        </p:txBody>
      </p:sp>
      <p:sp>
        <p:nvSpPr>
          <p:cNvPr id="16389" name="Rectangle 2"/>
          <p:cNvSpPr>
            <a:spLocks noGrp="1" noChangeArrowheads="1"/>
          </p:cNvSpPr>
          <p:nvPr>
            <p:ph type="title"/>
          </p:nvPr>
        </p:nvSpPr>
        <p:spPr>
          <a:xfrm>
            <a:off x="376238" y="144463"/>
            <a:ext cx="8389937" cy="849312"/>
          </a:xfrm>
        </p:spPr>
        <p:txBody>
          <a:bodyPr/>
          <a:lstStyle/>
          <a:p>
            <a:pPr eaLnBrk="1" hangingPunct="1"/>
            <a:r>
              <a:rPr lang="en-US" altLang="zh-TW" sz="3200">
                <a:latin typeface="Arial" charset="0"/>
                <a:ea typeface="ＭＳ Ｐゴシック" charset="0"/>
                <a:cs typeface="Arial" charset="0"/>
              </a:rPr>
              <a:t>New — LEH2000 Series </a:t>
            </a:r>
            <a:r>
              <a:rPr lang="en-US" altLang="zh-TW" sz="3200" i="1">
                <a:latin typeface="Arial" charset="0"/>
                <a:ea typeface="ＭＳ Ｐゴシック" charset="0"/>
                <a:cs typeface="Arial" charset="0"/>
              </a:rPr>
              <a:t>Gigabit</a:t>
            </a:r>
            <a:r>
              <a:rPr lang="en-US" altLang="zh-TW" sz="3200">
                <a:latin typeface="Arial" charset="0"/>
                <a:ea typeface="ＭＳ Ｐゴシック" charset="0"/>
                <a:cs typeface="Arial" charset="0"/>
              </a:rPr>
              <a:t> Industrial Ethernet Managed Switches</a:t>
            </a:r>
          </a:p>
        </p:txBody>
      </p:sp>
      <p:sp>
        <p:nvSpPr>
          <p:cNvPr id="16390" name="Rectangle 3"/>
          <p:cNvSpPr>
            <a:spLocks noGrp="1" noChangeArrowheads="1"/>
          </p:cNvSpPr>
          <p:nvPr>
            <p:ph idx="1"/>
          </p:nvPr>
        </p:nvSpPr>
        <p:spPr>
          <a:xfrm>
            <a:off x="430213" y="1355725"/>
            <a:ext cx="5108575" cy="4948238"/>
          </a:xfrm>
        </p:spPr>
        <p:txBody>
          <a:bodyPr/>
          <a:lstStyle/>
          <a:p>
            <a:pPr marL="0" indent="0">
              <a:spcBef>
                <a:spcPct val="5000"/>
              </a:spcBef>
              <a:buClrTx/>
              <a:buFontTx/>
              <a:buNone/>
            </a:pPr>
            <a:r>
              <a:rPr lang="en-US" altLang="zh-TW" sz="2000" b="1">
                <a:latin typeface="Arial" charset="0"/>
                <a:ea typeface="ＭＳ Ｐゴシック" charset="0"/>
                <a:cs typeface="Arial" charset="0"/>
              </a:rPr>
              <a:t>LEH2004A-4GSFP</a:t>
            </a:r>
          </a:p>
          <a:p>
            <a:pPr marL="0" indent="0">
              <a:spcBef>
                <a:spcPct val="5000"/>
              </a:spcBef>
              <a:buClrTx/>
              <a:buFontTx/>
              <a:buNone/>
            </a:pPr>
            <a:r>
              <a:rPr lang="en-US" altLang="zh-TW" sz="2000" b="1">
                <a:latin typeface="Arial" charset="0"/>
                <a:ea typeface="ＭＳ Ｐゴシック" charset="0"/>
                <a:cs typeface="Arial" charset="0"/>
              </a:rPr>
              <a:t>LPH2004A-2GSFP</a:t>
            </a:r>
          </a:p>
          <a:p>
            <a:pPr marL="0" indent="0">
              <a:spcBef>
                <a:spcPct val="5000"/>
              </a:spcBef>
              <a:buClrTx/>
              <a:buFontTx/>
              <a:buNone/>
            </a:pPr>
            <a:r>
              <a:rPr lang="en-US" altLang="zh-TW" sz="2000" b="1">
                <a:latin typeface="Arial" charset="0"/>
                <a:ea typeface="ＭＳ Ｐゴシック" charset="0"/>
                <a:cs typeface="Arial" charset="0"/>
              </a:rPr>
              <a:t>LPH2008A-4GSFP</a:t>
            </a:r>
          </a:p>
          <a:p>
            <a:pPr marL="0" indent="0">
              <a:spcBef>
                <a:spcPct val="5000"/>
              </a:spcBef>
              <a:buClrTx/>
            </a:pPr>
            <a:endParaRPr lang="en-US" altLang="zh-TW" sz="2000">
              <a:latin typeface="Arial" charset="0"/>
              <a:ea typeface="ＭＳ Ｐゴシック" charset="0"/>
              <a:cs typeface="Arial" charset="0"/>
            </a:endParaRPr>
          </a:p>
          <a:p>
            <a:pPr marL="0" indent="0">
              <a:lnSpc>
                <a:spcPct val="130000"/>
              </a:lnSpc>
              <a:spcBef>
                <a:spcPct val="5000"/>
              </a:spcBef>
              <a:buClr>
                <a:srgbClr val="6FB13E"/>
              </a:buClr>
              <a:buSzPct val="120000"/>
            </a:pPr>
            <a:r>
              <a:rPr lang="en-US" altLang="zh-TW" sz="2000">
                <a:latin typeface="Arial" charset="0"/>
                <a:ea typeface="ＭＳ Ｐゴシック" charset="0"/>
                <a:cs typeface="Arial" charset="0"/>
              </a:rPr>
              <a:t>  10/100/1000-Mbps ports</a:t>
            </a:r>
          </a:p>
          <a:p>
            <a:pPr marL="0" indent="0">
              <a:lnSpc>
                <a:spcPct val="130000"/>
              </a:lnSpc>
              <a:spcBef>
                <a:spcPct val="5000"/>
              </a:spcBef>
              <a:buClr>
                <a:srgbClr val="6FB13E"/>
              </a:buClr>
              <a:buSzPct val="120000"/>
            </a:pPr>
            <a:r>
              <a:rPr lang="en-US" altLang="zh-TW" sz="2000">
                <a:latin typeface="Arial" charset="0"/>
                <a:ea typeface="ＭＳ Ｐゴシック" charset="0"/>
                <a:cs typeface="Arial" charset="0"/>
              </a:rPr>
              <a:t>  100/1000-Mbps SFP uplinks</a:t>
            </a:r>
          </a:p>
          <a:p>
            <a:pPr marL="0" indent="0">
              <a:lnSpc>
                <a:spcPct val="130000"/>
              </a:lnSpc>
              <a:spcBef>
                <a:spcPct val="5000"/>
              </a:spcBef>
              <a:buClr>
                <a:srgbClr val="6FB13E"/>
              </a:buClr>
              <a:buSzPct val="120000"/>
            </a:pPr>
            <a:r>
              <a:rPr lang="en-US" altLang="zh-TW" sz="2000">
                <a:latin typeface="Arial" charset="0"/>
                <a:ea typeface="ＭＳ Ｐゴシック" charset="0"/>
                <a:cs typeface="Arial" charset="0"/>
              </a:rPr>
              <a:t>  LPH switches support PoE+</a:t>
            </a:r>
          </a:p>
          <a:p>
            <a:pPr marL="0" indent="0">
              <a:lnSpc>
                <a:spcPct val="130000"/>
              </a:lnSpc>
              <a:spcBef>
                <a:spcPct val="5000"/>
              </a:spcBef>
              <a:buClr>
                <a:srgbClr val="6FB13E"/>
              </a:buClr>
              <a:buSzPct val="120000"/>
            </a:pPr>
            <a:r>
              <a:rPr lang="en-US" altLang="zh-TW" sz="2000">
                <a:latin typeface="Arial" charset="0"/>
                <a:ea typeface="ＭＳ Ｐゴシック" charset="0"/>
                <a:cs typeface="Arial" charset="0"/>
              </a:rPr>
              <a:t>  Redundant DC power</a:t>
            </a:r>
          </a:p>
          <a:p>
            <a:pPr marL="0" indent="0">
              <a:lnSpc>
                <a:spcPct val="130000"/>
              </a:lnSpc>
              <a:spcBef>
                <a:spcPct val="5000"/>
              </a:spcBef>
              <a:buClr>
                <a:srgbClr val="6FB13E"/>
              </a:buClr>
              <a:buSzPct val="120000"/>
            </a:pPr>
            <a:r>
              <a:rPr lang="en-US" altLang="zh-TW" sz="2000">
                <a:latin typeface="Arial" charset="0"/>
                <a:ea typeface="ＭＳ Ｐゴシック" charset="0"/>
                <a:cs typeface="Arial" charset="0"/>
              </a:rPr>
              <a:t>  Extended operating temp: 40 to +75</a:t>
            </a:r>
            <a:r>
              <a:rPr lang="en-US" altLang="zh-TW" sz="2000" baseline="40000">
                <a:latin typeface="Arial" charset="0"/>
                <a:ea typeface="ＭＳ Ｐゴシック" charset="0"/>
                <a:cs typeface="Arial" charset="0"/>
              </a:rPr>
              <a:t>o</a:t>
            </a:r>
            <a:r>
              <a:rPr lang="en-US" altLang="zh-TW" sz="2000">
                <a:latin typeface="Arial" charset="0"/>
                <a:ea typeface="ＭＳ Ｐゴシック" charset="0"/>
                <a:cs typeface="Arial" charset="0"/>
              </a:rPr>
              <a:t> C</a:t>
            </a:r>
          </a:p>
          <a:p>
            <a:pPr marL="0" indent="0">
              <a:lnSpc>
                <a:spcPct val="130000"/>
              </a:lnSpc>
              <a:spcBef>
                <a:spcPct val="5000"/>
              </a:spcBef>
              <a:buClr>
                <a:srgbClr val="6FB13E"/>
              </a:buClr>
              <a:buSzPct val="120000"/>
            </a:pPr>
            <a:r>
              <a:rPr lang="en-US" altLang="zh-TW" sz="2000">
                <a:latin typeface="Arial" charset="0"/>
                <a:ea typeface="ＭＳ Ｐゴシック" charset="0"/>
                <a:cs typeface="Arial" charset="0"/>
              </a:rPr>
              <a:t>  DIN-rail mounted</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76238" y="114300"/>
            <a:ext cx="8464550" cy="849313"/>
          </a:xfrm>
        </p:spPr>
        <p:txBody>
          <a:bodyPr/>
          <a:lstStyle/>
          <a:p>
            <a:r>
              <a:rPr lang="en-US" sz="3200">
                <a:latin typeface="Arial" charset="0"/>
                <a:ea typeface="ＭＳ Ｐゴシック" charset="0"/>
                <a:cs typeface="Arial" charset="0"/>
              </a:rPr>
              <a:t>LEH2000 Series Key Features/Benefits</a:t>
            </a:r>
          </a:p>
        </p:txBody>
      </p:sp>
      <p:sp>
        <p:nvSpPr>
          <p:cNvPr id="18434" name="Content Placeholder 2"/>
          <p:cNvSpPr>
            <a:spLocks noGrp="1"/>
          </p:cNvSpPr>
          <p:nvPr>
            <p:ph sz="quarter" idx="1"/>
          </p:nvPr>
        </p:nvSpPr>
        <p:spPr>
          <a:xfrm>
            <a:off x="407988" y="1303338"/>
            <a:ext cx="5173662" cy="5046662"/>
          </a:xfrm>
        </p:spPr>
        <p:txBody>
          <a:bodyPr/>
          <a:lstStyle/>
          <a:p>
            <a:pPr marL="228600" indent="-228600">
              <a:spcBef>
                <a:spcPct val="0"/>
              </a:spcBef>
              <a:buFontTx/>
              <a:buNone/>
            </a:pPr>
            <a:r>
              <a:rPr lang="en-US" sz="2200" b="1">
                <a:latin typeface="Arial" charset="0"/>
                <a:ea typeface="ＭＳ Ｐゴシック" charset="0"/>
                <a:cs typeface="Arial" charset="0"/>
              </a:rPr>
              <a:t>High availability</a:t>
            </a:r>
          </a:p>
          <a:p>
            <a:pPr marL="520700" lvl="1" indent="-292100">
              <a:spcBef>
                <a:spcPct val="0"/>
              </a:spcBef>
              <a:buFont typeface="Arial" charset="0"/>
              <a:buChar char="•"/>
            </a:pPr>
            <a:r>
              <a:rPr lang="en-US" sz="2000">
                <a:latin typeface="Arial" charset="0"/>
                <a:ea typeface="ＭＳ Ｐゴシック" charset="0"/>
                <a:cs typeface="Arial" charset="0"/>
              </a:rPr>
              <a:t>Support for fast failover protocols</a:t>
            </a:r>
          </a:p>
          <a:p>
            <a:pPr marL="520700" lvl="1" indent="-292100">
              <a:spcBef>
                <a:spcPct val="0"/>
              </a:spcBef>
              <a:buFont typeface="Arial" charset="0"/>
              <a:buChar char="•"/>
            </a:pPr>
            <a:r>
              <a:rPr lang="en-US" sz="2000">
                <a:latin typeface="Arial" charset="0"/>
                <a:ea typeface="ＭＳ Ｐゴシック" charset="0"/>
                <a:cs typeface="Arial" charset="0"/>
              </a:rPr>
              <a:t>Resilient rings, STP, LACP</a:t>
            </a:r>
          </a:p>
          <a:p>
            <a:pPr marL="228600" indent="-228600">
              <a:spcBef>
                <a:spcPct val="0"/>
              </a:spcBef>
              <a:buFontTx/>
              <a:buNone/>
            </a:pPr>
            <a:endParaRPr lang="en-US" sz="2000">
              <a:latin typeface="Arial" charset="0"/>
              <a:ea typeface="ＭＳ Ｐゴシック" charset="0"/>
              <a:cs typeface="Arial" charset="0"/>
            </a:endParaRPr>
          </a:p>
          <a:p>
            <a:pPr marL="228600" indent="-228600">
              <a:spcBef>
                <a:spcPct val="0"/>
              </a:spcBef>
              <a:buFontTx/>
              <a:buNone/>
            </a:pPr>
            <a:r>
              <a:rPr lang="en-US" sz="2200" b="1">
                <a:latin typeface="Arial" charset="0"/>
                <a:ea typeface="ＭＳ Ｐゴシック" charset="0"/>
                <a:cs typeface="Arial" charset="0"/>
              </a:rPr>
              <a:t>Remote management</a:t>
            </a:r>
          </a:p>
          <a:p>
            <a:pPr marL="520700" lvl="1" indent="-292100">
              <a:spcBef>
                <a:spcPct val="0"/>
              </a:spcBef>
              <a:buFont typeface="Arial" charset="0"/>
              <a:buChar char="•"/>
            </a:pPr>
            <a:r>
              <a:rPr lang="en-US" sz="2000">
                <a:latin typeface="Arial" charset="0"/>
                <a:ea typeface="ＭＳ Ｐゴシック" charset="0"/>
                <a:cs typeface="Arial" charset="0"/>
              </a:rPr>
              <a:t>Remote status, configuration,</a:t>
            </a:r>
            <a:br>
              <a:rPr lang="en-US" sz="2000">
                <a:latin typeface="Arial" charset="0"/>
                <a:ea typeface="ＭＳ Ｐゴシック" charset="0"/>
                <a:cs typeface="Arial" charset="0"/>
              </a:rPr>
            </a:br>
            <a:r>
              <a:rPr lang="en-US" sz="2000">
                <a:latin typeface="Arial" charset="0"/>
                <a:ea typeface="ＭＳ Ｐゴシック" charset="0"/>
                <a:cs typeface="Arial" charset="0"/>
              </a:rPr>
              <a:t>performance monitoring</a:t>
            </a:r>
          </a:p>
          <a:p>
            <a:pPr marL="520700" lvl="1" indent="-292100">
              <a:spcBef>
                <a:spcPct val="0"/>
              </a:spcBef>
              <a:buFont typeface="Arial" charset="0"/>
              <a:buChar char="•"/>
            </a:pPr>
            <a:r>
              <a:rPr lang="en-US" sz="2000">
                <a:latin typeface="Arial" charset="0"/>
                <a:ea typeface="ＭＳ Ｐゴシック" charset="0"/>
                <a:cs typeface="Arial" charset="0"/>
              </a:rPr>
              <a:t>Web, SNMP, RMON</a:t>
            </a:r>
          </a:p>
          <a:p>
            <a:pPr marL="228600" indent="-228600">
              <a:spcBef>
                <a:spcPct val="0"/>
              </a:spcBef>
              <a:buFontTx/>
              <a:buNone/>
            </a:pPr>
            <a:endParaRPr lang="en-US" sz="2000">
              <a:latin typeface="Arial" charset="0"/>
              <a:ea typeface="ＭＳ Ｐゴシック" charset="0"/>
              <a:cs typeface="Arial" charset="0"/>
            </a:endParaRPr>
          </a:p>
          <a:p>
            <a:pPr marL="228600" indent="-228600">
              <a:spcBef>
                <a:spcPct val="0"/>
              </a:spcBef>
              <a:buFontTx/>
              <a:buNone/>
            </a:pPr>
            <a:r>
              <a:rPr lang="en-US" sz="2200" b="1">
                <a:latin typeface="Arial" charset="0"/>
                <a:ea typeface="ＭＳ Ｐゴシック" charset="0"/>
                <a:cs typeface="Arial" charset="0"/>
              </a:rPr>
              <a:t>Scalability</a:t>
            </a:r>
          </a:p>
          <a:p>
            <a:pPr marL="520700" lvl="1" indent="-292100">
              <a:spcBef>
                <a:spcPct val="0"/>
              </a:spcBef>
              <a:buFont typeface="Arial" charset="0"/>
              <a:buChar char="•"/>
            </a:pPr>
            <a:r>
              <a:rPr lang="en-US" sz="2000">
                <a:latin typeface="Arial" charset="0"/>
                <a:ea typeface="ＭＳ Ｐゴシック" charset="0"/>
                <a:cs typeface="Arial" charset="0"/>
              </a:rPr>
              <a:t>GE access and uplink ports</a:t>
            </a:r>
          </a:p>
          <a:p>
            <a:pPr marL="228600" indent="-228600">
              <a:spcBef>
                <a:spcPct val="0"/>
              </a:spcBef>
              <a:buFontTx/>
              <a:buNone/>
            </a:pPr>
            <a:endParaRPr lang="en-US" sz="2000">
              <a:latin typeface="Arial" charset="0"/>
              <a:ea typeface="ＭＳ Ｐゴシック" charset="0"/>
              <a:cs typeface="Arial" charset="0"/>
            </a:endParaRPr>
          </a:p>
          <a:p>
            <a:pPr marL="228600" indent="-228600">
              <a:spcBef>
                <a:spcPct val="0"/>
              </a:spcBef>
              <a:buFontTx/>
              <a:buNone/>
            </a:pPr>
            <a:r>
              <a:rPr lang="en-US" sz="2200" b="1">
                <a:latin typeface="Arial" charset="0"/>
                <a:ea typeface="ＭＳ Ｐゴシック" charset="0"/>
                <a:cs typeface="Arial" charset="0"/>
              </a:rPr>
              <a:t>Flexibility</a:t>
            </a:r>
          </a:p>
          <a:p>
            <a:pPr marL="520700" lvl="1" indent="-292100">
              <a:spcBef>
                <a:spcPct val="0"/>
              </a:spcBef>
              <a:buFont typeface="Arial" charset="0"/>
              <a:buChar char="•"/>
            </a:pPr>
            <a:r>
              <a:rPr lang="en-US" sz="2000">
                <a:latin typeface="Arial" charset="0"/>
                <a:ea typeface="ＭＳ Ｐゴシック" charset="0"/>
                <a:cs typeface="Arial" charset="0"/>
              </a:rPr>
              <a:t>Support for PoE/PoE+</a:t>
            </a:r>
          </a:p>
          <a:p>
            <a:pPr marL="520700" lvl="1" indent="-292100">
              <a:spcBef>
                <a:spcPct val="0"/>
              </a:spcBef>
              <a:buFont typeface="Arial" charset="0"/>
              <a:buChar char="•"/>
            </a:pPr>
            <a:r>
              <a:rPr lang="en-US" sz="2000">
                <a:latin typeface="Arial" charset="0"/>
                <a:ea typeface="ＭＳ Ｐゴシック" charset="0"/>
                <a:cs typeface="Arial" charset="0"/>
              </a:rPr>
              <a:t>Eliminates AC wiring for faster </a:t>
            </a:r>
            <a:br>
              <a:rPr lang="en-US" sz="2000">
                <a:latin typeface="Arial" charset="0"/>
                <a:ea typeface="ＭＳ Ｐゴシック" charset="0"/>
                <a:cs typeface="Arial" charset="0"/>
              </a:rPr>
            </a:br>
            <a:r>
              <a:rPr lang="en-US" sz="2000">
                <a:latin typeface="Arial" charset="0"/>
                <a:ea typeface="ＭＳ Ｐゴシック" charset="0"/>
                <a:cs typeface="Arial" charset="0"/>
              </a:rPr>
              <a:t>deployments</a:t>
            </a:r>
          </a:p>
        </p:txBody>
      </p:sp>
      <p:pic>
        <p:nvPicPr>
          <p:cNvPr id="18435" name="Picture 9" descr="LEH2004A-4GSF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838" y="1344613"/>
            <a:ext cx="24399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6"/>
          <p:cNvSpPr txBox="1">
            <a:spLocks noChangeArrowheads="1"/>
          </p:cNvSpPr>
          <p:nvPr/>
        </p:nvSpPr>
        <p:spPr bwMode="auto">
          <a:xfrm>
            <a:off x="4735513" y="2514600"/>
            <a:ext cx="213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800">
                <a:solidFill>
                  <a:srgbClr val="21769A"/>
                </a:solidFill>
                <a:cs typeface="Arial" charset="0"/>
              </a:rPr>
              <a:t>LEH2004A-4GSFP</a:t>
            </a:r>
          </a:p>
        </p:txBody>
      </p:sp>
      <p:pic>
        <p:nvPicPr>
          <p:cNvPr id="18437" name="Picture 11" descr="LPH2008A-4GSF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838" y="3811588"/>
            <a:ext cx="25304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6"/>
          <p:cNvSpPr txBox="1">
            <a:spLocks noChangeArrowheads="1"/>
          </p:cNvSpPr>
          <p:nvPr/>
        </p:nvSpPr>
        <p:spPr bwMode="auto">
          <a:xfrm>
            <a:off x="4735513" y="489585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800">
                <a:solidFill>
                  <a:srgbClr val="21769A"/>
                </a:solidFill>
                <a:cs typeface="Arial" charset="0"/>
              </a:rPr>
              <a:t>LPH2008A-4GSFP</a:t>
            </a:r>
          </a:p>
          <a:p>
            <a:pPr eaLnBrk="1" hangingPunct="1"/>
            <a:r>
              <a:rPr lang="en-US" altLang="ja-JP" sz="1800">
                <a:solidFill>
                  <a:srgbClr val="21769A"/>
                </a:solidFill>
                <a:cs typeface="Arial" charset="0"/>
              </a:rPr>
              <a:t>with PoE+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
          <p:cNvGrpSpPr>
            <a:grpSpLocks/>
          </p:cNvGrpSpPr>
          <p:nvPr/>
        </p:nvGrpSpPr>
        <p:grpSpPr bwMode="auto">
          <a:xfrm>
            <a:off x="1417638" y="2284413"/>
            <a:ext cx="7469187" cy="3698875"/>
            <a:chOff x="1566863" y="2117725"/>
            <a:chExt cx="7469187" cy="3698875"/>
          </a:xfrm>
        </p:grpSpPr>
        <p:grpSp>
          <p:nvGrpSpPr>
            <p:cNvPr id="19461" name="Group 2"/>
            <p:cNvGrpSpPr>
              <a:grpSpLocks/>
            </p:cNvGrpSpPr>
            <p:nvPr/>
          </p:nvGrpSpPr>
          <p:grpSpPr bwMode="auto">
            <a:xfrm>
              <a:off x="2724150" y="2117725"/>
              <a:ext cx="6311900" cy="3698875"/>
              <a:chOff x="2724150" y="2117725"/>
              <a:chExt cx="6311900" cy="3698875"/>
            </a:xfrm>
          </p:grpSpPr>
          <p:pic>
            <p:nvPicPr>
              <p:cNvPr id="19469" name="Picture 2" descr="AlphaR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2117725"/>
                <a:ext cx="63119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5945188" y="4535487"/>
                <a:ext cx="1227137" cy="139700"/>
              </a:xfrm>
              <a:prstGeom prst="rect">
                <a:avLst/>
              </a:prstGeom>
              <a:solidFill>
                <a:schemeClr val="bg1"/>
              </a:solidFill>
              <a:ln w="9525" cap="flat" cmpd="sng" algn="ctr">
                <a:noFill/>
                <a:prstDash val="solid"/>
                <a:round/>
                <a:headEnd type="none" w="med" len="med"/>
                <a:tailEnd type="none" w="med" len="med"/>
              </a:ln>
              <a:effectLst/>
            </p:spPr>
            <p:txBody>
              <a:bodyPr/>
              <a:lstStyle/>
              <a:p>
                <a:pPr algn="r" defTabSz="914400">
                  <a:defRPr/>
                </a:pPr>
                <a:endParaRPr lang="en-US" sz="3600">
                  <a:effectLst>
                    <a:outerShdw blurRad="38100" dist="38100" dir="2700000" algn="tl">
                      <a:srgbClr val="DDDDDD"/>
                    </a:outerShdw>
                  </a:effectLst>
                </a:endParaRPr>
              </a:p>
            </p:txBody>
          </p:sp>
        </p:grpSp>
        <p:sp>
          <p:nvSpPr>
            <p:cNvPr id="5" name="Rectangle 4"/>
            <p:cNvSpPr/>
            <p:nvPr/>
          </p:nvSpPr>
          <p:spPr bwMode="auto">
            <a:xfrm>
              <a:off x="3881438" y="2117725"/>
              <a:ext cx="1008062" cy="434975"/>
            </a:xfrm>
            <a:prstGeom prst="rect">
              <a:avLst/>
            </a:prstGeom>
            <a:solidFill>
              <a:schemeClr val="bg1"/>
            </a:solidFill>
            <a:ln w="9525" cap="flat" cmpd="sng" algn="ctr">
              <a:noFill/>
              <a:prstDash val="solid"/>
              <a:round/>
              <a:headEnd type="none" w="med" len="med"/>
              <a:tailEnd type="none" w="med" len="med"/>
            </a:ln>
            <a:effectLst/>
          </p:spPr>
          <p:txBody>
            <a:bodyPr/>
            <a:lstStyle/>
            <a:p>
              <a:pPr algn="r" defTabSz="914400">
                <a:defRPr/>
              </a:pPr>
              <a:endParaRPr lang="en-US" sz="3600">
                <a:effectLst>
                  <a:outerShdw blurRad="38100" dist="38100" dir="2700000" algn="tl">
                    <a:srgbClr val="DDDDDD"/>
                  </a:outerShdw>
                </a:effectLst>
              </a:endParaRPr>
            </a:p>
          </p:txBody>
        </p:sp>
        <p:sp>
          <p:nvSpPr>
            <p:cNvPr id="19463" name="TextBox 6"/>
            <p:cNvSpPr txBox="1">
              <a:spLocks noChangeArrowheads="1"/>
            </p:cNvSpPr>
            <p:nvPr/>
          </p:nvSpPr>
          <p:spPr bwMode="auto">
            <a:xfrm>
              <a:off x="1566863" y="3527425"/>
              <a:ext cx="2314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800">
                  <a:solidFill>
                    <a:srgbClr val="21769A"/>
                  </a:solidFill>
                  <a:cs typeface="Arial" charset="0"/>
                </a:rPr>
                <a:t>Alpha-Ring features </a:t>
              </a:r>
              <a:br>
                <a:rPr lang="en-US" altLang="ja-JP" sz="1800">
                  <a:solidFill>
                    <a:srgbClr val="21769A"/>
                  </a:solidFill>
                  <a:cs typeface="Arial" charset="0"/>
                </a:rPr>
              </a:br>
              <a:r>
                <a:rPr lang="en-US" altLang="ja-JP" sz="1800">
                  <a:solidFill>
                    <a:srgbClr val="21769A"/>
                  </a:solidFill>
                  <a:cs typeface="Arial" charset="0"/>
                </a:rPr>
                <a:t>fast failover if a </a:t>
              </a:r>
              <a:br>
                <a:rPr lang="en-US" altLang="ja-JP" sz="1800">
                  <a:solidFill>
                    <a:srgbClr val="21769A"/>
                  </a:solidFill>
                  <a:cs typeface="Arial" charset="0"/>
                </a:rPr>
              </a:br>
              <a:r>
                <a:rPr lang="en-US" altLang="ja-JP" sz="1800">
                  <a:solidFill>
                    <a:srgbClr val="21769A"/>
                  </a:solidFill>
                  <a:cs typeface="Arial" charset="0"/>
                </a:rPr>
                <a:t>primary link fails</a:t>
              </a:r>
            </a:p>
          </p:txBody>
        </p:sp>
        <p:sp>
          <p:nvSpPr>
            <p:cNvPr id="19464" name="TextBox 6"/>
            <p:cNvSpPr txBox="1">
              <a:spLocks noChangeArrowheads="1"/>
            </p:cNvSpPr>
            <p:nvPr/>
          </p:nvSpPr>
          <p:spPr bwMode="auto">
            <a:xfrm>
              <a:off x="7485063" y="2592388"/>
              <a:ext cx="72390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ja-JP" sz="1400">
                  <a:cs typeface="Arial" charset="0"/>
                </a:rPr>
                <a:t>Server</a:t>
              </a:r>
            </a:p>
          </p:txBody>
        </p:sp>
        <p:sp>
          <p:nvSpPr>
            <p:cNvPr id="19465" name="TextBox 6"/>
            <p:cNvSpPr txBox="1">
              <a:spLocks noChangeArrowheads="1"/>
            </p:cNvSpPr>
            <p:nvPr/>
          </p:nvSpPr>
          <p:spPr bwMode="auto">
            <a:xfrm>
              <a:off x="7878763" y="3833813"/>
              <a:ext cx="8128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400">
                  <a:cs typeface="Arial" charset="0"/>
                </a:rPr>
                <a:t>Primary </a:t>
              </a:r>
              <a:br>
                <a:rPr lang="en-US" altLang="ja-JP" sz="1400">
                  <a:cs typeface="Arial" charset="0"/>
                </a:rPr>
              </a:br>
              <a:r>
                <a:rPr lang="en-US" altLang="ja-JP" sz="1400">
                  <a:cs typeface="Arial" charset="0"/>
                </a:rPr>
                <a:t>Path</a:t>
              </a:r>
            </a:p>
          </p:txBody>
        </p:sp>
        <p:sp>
          <p:nvSpPr>
            <p:cNvPr id="19466" name="TextBox 6"/>
            <p:cNvSpPr txBox="1">
              <a:spLocks noChangeArrowheads="1"/>
            </p:cNvSpPr>
            <p:nvPr/>
          </p:nvSpPr>
          <p:spPr bwMode="auto">
            <a:xfrm>
              <a:off x="4930775" y="3175000"/>
              <a:ext cx="784225"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400">
                  <a:cs typeface="Arial" charset="0"/>
                </a:rPr>
                <a:t>Backup</a:t>
              </a:r>
              <a:br>
                <a:rPr lang="en-US" altLang="ja-JP" sz="1400">
                  <a:cs typeface="Arial" charset="0"/>
                </a:rPr>
              </a:br>
              <a:r>
                <a:rPr lang="en-US" altLang="ja-JP" sz="1400">
                  <a:cs typeface="Arial" charset="0"/>
                </a:rPr>
                <a:t>Path</a:t>
              </a:r>
            </a:p>
          </p:txBody>
        </p:sp>
        <p:sp>
          <p:nvSpPr>
            <p:cNvPr id="19467" name="TextBox 6"/>
            <p:cNvSpPr txBox="1">
              <a:spLocks noChangeArrowheads="1"/>
            </p:cNvSpPr>
            <p:nvPr/>
          </p:nvSpPr>
          <p:spPr bwMode="auto">
            <a:xfrm>
              <a:off x="6078538" y="4459288"/>
              <a:ext cx="962025"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ctr" eaLnBrk="1" hangingPunct="1"/>
              <a:r>
                <a:rPr lang="en-US" altLang="ja-JP" sz="1400">
                  <a:cs typeface="Arial" charset="0"/>
                </a:rPr>
                <a:t>Broken Link</a:t>
              </a:r>
            </a:p>
          </p:txBody>
        </p:sp>
        <p:sp>
          <p:nvSpPr>
            <p:cNvPr id="19468" name="TextBox 6"/>
            <p:cNvSpPr txBox="1">
              <a:spLocks noChangeArrowheads="1"/>
            </p:cNvSpPr>
            <p:nvPr/>
          </p:nvSpPr>
          <p:spPr bwMode="auto">
            <a:xfrm>
              <a:off x="4960938" y="4033838"/>
              <a:ext cx="1720850" cy="21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ctr" eaLnBrk="1" hangingPunct="1"/>
              <a:r>
                <a:rPr lang="en-US" altLang="ja-JP" sz="1400">
                  <a:cs typeface="Arial" charset="0"/>
                </a:rPr>
                <a:t>Failover Time: &lt;30ms</a:t>
              </a:r>
            </a:p>
          </p:txBody>
        </p:sp>
      </p:grpSp>
      <p:sp>
        <p:nvSpPr>
          <p:cNvPr id="19458" name="Title 1"/>
          <p:cNvSpPr>
            <a:spLocks noGrp="1"/>
          </p:cNvSpPr>
          <p:nvPr>
            <p:ph type="title"/>
          </p:nvPr>
        </p:nvSpPr>
        <p:spPr/>
        <p:txBody>
          <a:bodyPr/>
          <a:lstStyle/>
          <a:p>
            <a:r>
              <a:rPr lang="en-US" sz="3200">
                <a:latin typeface="Arial" charset="0"/>
                <a:ea typeface="ＭＳ Ｐゴシック" charset="0"/>
                <a:cs typeface="ＭＳ Ｐゴシック" charset="0"/>
              </a:rPr>
              <a:t>Resilient Ring Operation</a:t>
            </a:r>
          </a:p>
        </p:txBody>
      </p:sp>
      <p:sp>
        <p:nvSpPr>
          <p:cNvPr id="19459" name="Rectangle 3"/>
          <p:cNvSpPr>
            <a:spLocks noGrp="1" noChangeArrowheads="1"/>
          </p:cNvSpPr>
          <p:nvPr>
            <p:ph idx="1"/>
          </p:nvPr>
        </p:nvSpPr>
        <p:spPr>
          <a:xfrm>
            <a:off x="379413" y="1350963"/>
            <a:ext cx="4551362" cy="1798637"/>
          </a:xfrm>
        </p:spPr>
        <p:txBody>
          <a:bodyPr/>
          <a:lstStyle/>
          <a:p>
            <a:pPr marL="319088" indent="-319088">
              <a:spcBef>
                <a:spcPct val="5000"/>
              </a:spcBef>
              <a:buClr>
                <a:srgbClr val="6FB13E"/>
              </a:buClr>
              <a:buSzPct val="120000"/>
            </a:pPr>
            <a:r>
              <a:rPr lang="en-US" altLang="zh-TW" sz="2000">
                <a:latin typeface="Arial" charset="0"/>
                <a:ea typeface="ＭＳ Ｐゴシック" charset="0"/>
                <a:cs typeface="Arial" charset="0"/>
              </a:rPr>
              <a:t>Define/enable ring ports on switches</a:t>
            </a:r>
          </a:p>
          <a:p>
            <a:pPr marL="319088" indent="-319088">
              <a:spcBef>
                <a:spcPct val="5000"/>
              </a:spcBef>
              <a:buClr>
                <a:srgbClr val="6FB13E"/>
              </a:buClr>
              <a:buSzPct val="120000"/>
            </a:pPr>
            <a:r>
              <a:rPr lang="en-US" altLang="zh-TW" sz="2000">
                <a:latin typeface="Arial" charset="0"/>
                <a:ea typeface="ＭＳ Ｐゴシック" charset="0"/>
                <a:cs typeface="Arial" charset="0"/>
              </a:rPr>
              <a:t>Backup path disabled initially</a:t>
            </a:r>
          </a:p>
          <a:p>
            <a:pPr marL="319088" indent="-319088">
              <a:spcBef>
                <a:spcPct val="5000"/>
              </a:spcBef>
              <a:buClr>
                <a:srgbClr val="6FB13E"/>
              </a:buClr>
              <a:buSzPct val="120000"/>
            </a:pPr>
            <a:r>
              <a:rPr lang="en-US" altLang="zh-TW" sz="2000">
                <a:latin typeface="Arial" charset="0"/>
                <a:ea typeface="ＭＳ Ｐゴシック" charset="0"/>
                <a:cs typeface="Arial" charset="0"/>
              </a:rPr>
              <a:t>When a link failure is detected back up path is enabled in 15-30 msec</a:t>
            </a:r>
          </a:p>
          <a:p>
            <a:pPr marL="319088" indent="-319088">
              <a:spcBef>
                <a:spcPct val="5000"/>
              </a:spcBef>
              <a:buClr>
                <a:srgbClr val="6FB13E"/>
              </a:buClr>
              <a:buSzPct val="120000"/>
            </a:pPr>
            <a:r>
              <a:rPr lang="en-US" altLang="zh-TW" sz="2000">
                <a:latin typeface="Arial" charset="0"/>
                <a:ea typeface="ＭＳ Ｐゴシック" charset="0"/>
                <a:cs typeface="Arial" charset="0"/>
              </a:rPr>
              <a:t>Check out the video</a:t>
            </a:r>
          </a:p>
        </p:txBody>
      </p:sp>
      <p:sp>
        <p:nvSpPr>
          <p:cNvPr id="19460" name="Rectangle 3"/>
          <p:cNvSpPr>
            <a:spLocks noChangeArrowheads="1"/>
          </p:cNvSpPr>
          <p:nvPr/>
        </p:nvSpPr>
        <p:spPr bwMode="auto">
          <a:xfrm>
            <a:off x="288925" y="5738813"/>
            <a:ext cx="797401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19088" indent="-319088">
              <a:spcBef>
                <a:spcPct val="5000"/>
              </a:spcBef>
              <a:buFontTx/>
              <a:buChar char="•"/>
            </a:pPr>
            <a:endParaRPr lang="en-US" altLang="zh-TW" sz="2400">
              <a:cs typeface="Arial" charset="0"/>
            </a:endParaRPr>
          </a:p>
          <a:p>
            <a:pPr marL="319088" indent="-319088"/>
            <a:r>
              <a:rPr lang="en-US">
                <a:latin typeface="Verdana" charset="0"/>
                <a:cs typeface="Verdana" charset="0"/>
                <a:hlinkClick r:id="rId4"/>
              </a:rPr>
              <a:t>http://go.blackbox.com/Video_</a:t>
            </a:r>
            <a:br>
              <a:rPr lang="en-US">
                <a:latin typeface="Verdana" charset="0"/>
                <a:cs typeface="Verdana" charset="0"/>
                <a:hlinkClick r:id="rId4"/>
              </a:rPr>
            </a:br>
            <a:r>
              <a:rPr lang="en-US">
                <a:latin typeface="Verdana" charset="0"/>
                <a:cs typeface="Verdana" charset="0"/>
                <a:hlinkClick r:id="rId4"/>
              </a:rPr>
              <a:t>hardened-switches-product-overview</a:t>
            </a:r>
            <a:endParaRPr lang="en-US">
              <a:latin typeface="Verdana" charset="0"/>
              <a:cs typeface="Verdana"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orp09_template_wht">
  <a:themeElements>
    <a:clrScheme name="bbox colors">
      <a:dk1>
        <a:srgbClr val="000000"/>
      </a:dk1>
      <a:lt1>
        <a:srgbClr val="FFFFFF"/>
      </a:lt1>
      <a:dk2>
        <a:srgbClr val="000000"/>
      </a:dk2>
      <a:lt2>
        <a:srgbClr val="808080"/>
      </a:lt2>
      <a:accent1>
        <a:srgbClr val="6FB13E"/>
      </a:accent1>
      <a:accent2>
        <a:srgbClr val="21769A"/>
      </a:accent2>
      <a:accent3>
        <a:srgbClr val="889393"/>
      </a:accent3>
      <a:accent4>
        <a:srgbClr val="000000"/>
      </a:accent4>
      <a:accent5>
        <a:srgbClr val="BFD69E"/>
      </a:accent5>
      <a:accent6>
        <a:srgbClr val="689FB6"/>
      </a:accent6>
      <a:hlink>
        <a:srgbClr val="6B9FB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18938</TotalTime>
  <Words>1243</Words>
  <Application>Microsoft Macintosh PowerPoint</Application>
  <PresentationFormat>On-screen Show (4:3)</PresentationFormat>
  <Paragraphs>282</Paragraphs>
  <Slides>17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ＭＳ Ｐゴシック</vt:lpstr>
      <vt:lpstr>Lucida Grande</vt:lpstr>
      <vt:lpstr>Arial Unicode MS</vt:lpstr>
      <vt:lpstr>Calibri</vt:lpstr>
      <vt:lpstr>Times New Roman</vt:lpstr>
      <vt:lpstr>Verdana</vt:lpstr>
      <vt:lpstr>corp09_template_wht</vt:lpstr>
      <vt:lpstr>PowerPoint Presentation</vt:lpstr>
      <vt:lpstr>Industrial Ethernet Target Markets/Applications</vt:lpstr>
      <vt:lpstr>Commercial vs. Industrial Switches</vt:lpstr>
      <vt:lpstr>Industrial Switch Overview</vt:lpstr>
      <vt:lpstr>Advantages of Hardened, Managed Switches</vt:lpstr>
      <vt:lpstr>Network Management Methods</vt:lpstr>
      <vt:lpstr>New — LEH2000 Series Gigabit Industrial Ethernet Managed Switches</vt:lpstr>
      <vt:lpstr>LEH2000 Series Key Features/Benefits</vt:lpstr>
      <vt:lpstr>Resilient Ring Operation</vt:lpstr>
      <vt:lpstr>LE2700A Industrial Modular Managed Switch</vt:lpstr>
      <vt:lpstr>Building Automation Example</vt:lpstr>
      <vt:lpstr>PowerPoint Presentation</vt:lpstr>
      <vt:lpstr>PowerPoint Presentation</vt:lpstr>
      <vt:lpstr>PowerPoint Presentation</vt:lpstr>
      <vt:lpstr>PowerPoint Presentation</vt:lpstr>
      <vt:lpstr>Resources</vt:lpstr>
      <vt:lpstr>The Black Box Difference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Shari Scott</dc:creator>
  <cp:lastModifiedBy>Shari Scott</cp:lastModifiedBy>
  <cp:revision>672</cp:revision>
  <cp:lastPrinted>2015-06-18T18:39:10Z</cp:lastPrinted>
  <dcterms:created xsi:type="dcterms:W3CDTF">2015-09-21T19:52:32Z</dcterms:created>
  <dcterms:modified xsi:type="dcterms:W3CDTF">2015-09-22T14:34:59Z</dcterms:modified>
</cp:coreProperties>
</file>