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7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39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Schaeffer" initials="JS" lastIdx="12" clrIdx="0"/>
  <p:cmAuthor id="1" name="Shari Scott" initials="SS" lastIdx="0" clrIdx="1"/>
  <p:cmAuthor id="2" name="Gina Dickson" initials="G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03E"/>
    <a:srgbClr val="FFFFFF"/>
    <a:srgbClr val="5C9DBD"/>
    <a:srgbClr val="4F81BD"/>
    <a:srgbClr val="FFFDD8"/>
    <a:srgbClr val="FFF8A1"/>
    <a:srgbClr val="005477"/>
    <a:srgbClr val="FF42FF"/>
    <a:srgbClr val="AB0F20"/>
    <a:srgbClr val="7A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4" autoAdjust="0"/>
    <p:restoredTop sz="96456" autoAdjust="0"/>
  </p:normalViewPr>
  <p:slideViewPr>
    <p:cSldViewPr snapToGrid="0" snapToObjects="1">
      <p:cViewPr varScale="1">
        <p:scale>
          <a:sx n="129" d="100"/>
          <a:sy n="129" d="100"/>
        </p:scale>
        <p:origin x="-360" y="-90"/>
      </p:cViewPr>
      <p:guideLst>
        <p:guide orient="horz" pos="227"/>
        <p:guide orient="horz" pos="2903"/>
        <p:guide orient="horz" pos="1724"/>
        <p:guide orient="horz" pos="571"/>
        <p:guide orient="horz" pos="3143"/>
        <p:guide orient="horz" pos="801"/>
        <p:guide pos="2974"/>
        <p:guide pos="5615"/>
        <p:guide pos="192"/>
        <p:guide pos="301"/>
        <p:guide pos="3063"/>
        <p:guide pos="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8EFC-FFF7-724C-B9EA-B38EE623AD2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5B735-457D-CD47-9FA0-3978D905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7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EA5E-F31E-BF44-940C-BF2150E0DE5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F50DF-1D52-9147-810F-5D7674E1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79450"/>
            <a:ext cx="6043612" cy="340042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4AF006-501F-48F7-A2F2-0097202139F8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79450"/>
            <a:ext cx="6043612" cy="3400425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8BAD2-F2E1-48F3-A756-0A4C0DD16F56}" type="slidenum">
              <a:rPr lang="en-US" smtClean="0">
                <a:latin typeface="Times New Roman" pitchFamily="18" charset="0"/>
                <a:ea typeface="MS PGothic" pitchFamily="34" charset="-128"/>
              </a:rPr>
              <a:pPr>
                <a:defRPr/>
              </a:pPr>
              <a:t>7</a:t>
            </a:fld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79450"/>
            <a:ext cx="6043612" cy="34004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B519B2-A0A6-4D2B-B26E-2C2A17CAC328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The LWE200 series is a family of products for wireless Ethernet extension.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443" indent="-272863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45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803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461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0119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3777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7435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1093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B979ECD-CBBE-4406-9C98-B05B93983021}" type="slidenum">
              <a:rPr lang="en-US" altLang="en-US" sz="1200"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443" indent="-272863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45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803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4611" indent="-218290" defTabSz="911059" eaLnBrk="0" hangingPunct="0"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0119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3777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7435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10932" indent="-218290" defTabSz="91105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E70749E-7B25-4F53-88CA-8F5618DF0EE0}" type="slidenum">
              <a:rPr lang="en-US" altLang="en-US" sz="1200"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1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19" y="1216228"/>
            <a:ext cx="5146675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18" y="2153841"/>
            <a:ext cx="5122511" cy="244078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675" y="4767264"/>
            <a:ext cx="935038" cy="273844"/>
          </a:xfrm>
          <a:prstGeom prst="rect">
            <a:avLst/>
          </a:prstGeom>
        </p:spPr>
        <p:txBody>
          <a:bodyPr lIns="0" tIns="0" rIns="0" bIns="45720" anchor="b"/>
          <a:lstStyle>
            <a:lvl1pPr algn="l">
              <a:defRPr sz="1200"/>
            </a:lvl1pPr>
          </a:lstStyle>
          <a:p>
            <a:fld id="{F91648C1-4830-6E41-8B24-1D1CDC2615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7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675" y="4767264"/>
            <a:ext cx="935038" cy="273844"/>
          </a:xfrm>
          <a:prstGeom prst="rect">
            <a:avLst/>
          </a:prstGeom>
        </p:spPr>
        <p:txBody>
          <a:bodyPr lIns="0" tIns="0" rIns="0" bIns="45720" anchor="b"/>
          <a:lstStyle>
            <a:lvl1pPr algn="l">
              <a:defRPr sz="1200"/>
            </a:lvl1pPr>
          </a:lstStyle>
          <a:p>
            <a:fld id="{F91648C1-4830-6E41-8B24-1D1CDC2615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81" y="1200152"/>
            <a:ext cx="8545513" cy="33944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1" y="237333"/>
            <a:ext cx="8521349" cy="893681"/>
          </a:xfr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675" y="4767264"/>
            <a:ext cx="935038" cy="273844"/>
          </a:xfrm>
          <a:prstGeom prst="rect">
            <a:avLst/>
          </a:prstGeom>
        </p:spPr>
        <p:txBody>
          <a:bodyPr lIns="0" tIns="0" rIns="0" bIns="45720" anchor="b"/>
          <a:lstStyle>
            <a:lvl1pPr algn="l">
              <a:defRPr sz="1200"/>
            </a:lvl1pPr>
          </a:lstStyle>
          <a:p>
            <a:fld id="{F91648C1-4830-6E41-8B24-1D1CDC2615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3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6" y="1200151"/>
            <a:ext cx="8545513" cy="33944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6" y="237331"/>
            <a:ext cx="8521349" cy="8936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675" y="4767264"/>
            <a:ext cx="935038" cy="273844"/>
          </a:xfrm>
          <a:prstGeom prst="rect">
            <a:avLst/>
          </a:prstGeom>
        </p:spPr>
        <p:txBody>
          <a:bodyPr lIns="0" tIns="0" rIns="0" bIns="45720" anchor="b"/>
          <a:lstStyle>
            <a:lvl1pPr algn="l">
              <a:defRPr sz="1200"/>
            </a:lvl1pPr>
          </a:lstStyle>
          <a:p>
            <a:fld id="{F91648C1-4830-6E41-8B24-1D1CDC2615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3804" y="1211004"/>
            <a:ext cx="5108225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2153841"/>
            <a:ext cx="5108224" cy="244078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675" y="4767264"/>
            <a:ext cx="935038" cy="273844"/>
          </a:xfrm>
          <a:prstGeom prst="rect">
            <a:avLst/>
          </a:prstGeom>
        </p:spPr>
        <p:txBody>
          <a:bodyPr lIns="0" tIns="0" rIns="0" bIns="4572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1648C1-4830-6E41-8B24-1D1CDC2615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5" descr="bboxnetservlogo_blk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695" y="4690877"/>
            <a:ext cx="1803024" cy="3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30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5C9DB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ts val="3000"/>
        </a:lnSpc>
        <a:spcBef>
          <a:spcPts val="0"/>
        </a:spcBef>
        <a:buFontTx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14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9049"/>
            <a:ext cx="9144001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6"/>
          <p:cNvSpPr>
            <a:spLocks noChangeArrowheads="1"/>
          </p:cNvSpPr>
          <p:nvPr/>
        </p:nvSpPr>
        <p:spPr bwMode="auto">
          <a:xfrm rot="5400000">
            <a:off x="3467101" y="-3486149"/>
            <a:ext cx="2209800" cy="9144001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71B03E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266" name="Title 2"/>
          <p:cNvSpPr>
            <a:spLocks noGrp="1"/>
          </p:cNvSpPr>
          <p:nvPr>
            <p:ph type="ctrTitle"/>
          </p:nvPr>
        </p:nvSpPr>
        <p:spPr>
          <a:xfrm>
            <a:off x="228600" y="173831"/>
            <a:ext cx="8686800" cy="1102519"/>
          </a:xfrm>
        </p:spPr>
        <p:txBody>
          <a:bodyPr anchor="t">
            <a:noAutofit/>
          </a:bodyPr>
          <a:lstStyle/>
          <a:p>
            <a:pPr algn="ctr"/>
            <a:r>
              <a:rPr lang="en-US" altLang="en-US" sz="4400" dirty="0" smtClean="0">
                <a:solidFill>
                  <a:srgbClr val="FFF8A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Three Solutions for LAN Extension</a:t>
            </a:r>
          </a:p>
        </p:txBody>
      </p:sp>
      <p:pic>
        <p:nvPicPr>
          <p:cNvPr id="8" name="Picture 111" descr="bboxnetservlogo-whi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426" y="4608994"/>
            <a:ext cx="2521974" cy="3782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6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WE200A-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908" y="2216821"/>
            <a:ext cx="2315492" cy="23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0681" y="906463"/>
            <a:ext cx="5699119" cy="4083049"/>
          </a:xfrm>
        </p:spPr>
        <p:txBody>
          <a:bodyPr/>
          <a:lstStyle/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300-Mbps RF data rate</a:t>
            </a:r>
          </a:p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and star network topologies supported</a:t>
            </a:r>
          </a:p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Range up to 15 miles for bridge; 5 miles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point-to-multipoint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</a:t>
            </a:r>
          </a:p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security provided by AES 128-bit encryption</a:t>
            </a:r>
          </a:p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Built-in browser interface for easy reconfiguration and link status monitoring</a:t>
            </a:r>
          </a:p>
          <a:p>
            <a:pPr marL="346075" indent="-230188">
              <a:lnSpc>
                <a:spcPct val="100000"/>
              </a:lnSpc>
              <a:spcAft>
                <a:spcPts val="600"/>
              </a:spcAft>
              <a:buClr>
                <a:srgbClr val="71B03E"/>
              </a:buClr>
              <a:buSzPct val="120000"/>
              <a:buFont typeface="Arial" pitchFamily="34" charset="0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Rugged, weatherproof, cast-aluminum NEMA enclosures for outdoor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2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 smtClean="0"/>
              <a:t>Wireless Extenders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04890"/>
            <a:ext cx="2767537" cy="24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1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564226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26" y="2719388"/>
            <a:ext cx="3646873" cy="2424112"/>
          </a:xfrm>
          <a:prstGeom prst="rect">
            <a:avLst/>
          </a:prstGeom>
        </p:spPr>
      </p:pic>
      <p:pic>
        <p:nvPicPr>
          <p:cNvPr id="3" name="Picture 2" descr="SecurityIndustrial_Networking_PC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300" y="2719389"/>
            <a:ext cx="4152900" cy="2424111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 smtClean="0"/>
              <a:t>Industry/Applications</a:t>
            </a:r>
          </a:p>
        </p:txBody>
      </p:sp>
      <p:sp>
        <p:nvSpPr>
          <p:cNvPr id="61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2FC5F0D-C4A5-4FE1-8324-63B41A8550BB}" type="slidenum">
              <a:rPr lang="en-US" altLang="en-US" sz="10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33240"/>
              </p:ext>
            </p:extLst>
          </p:nvPr>
        </p:nvGraphicFramePr>
        <p:xfrm>
          <a:off x="333381" y="991133"/>
          <a:ext cx="8609013" cy="1413404"/>
        </p:xfrm>
        <a:graphic>
          <a:graphicData uri="http://schemas.openxmlformats.org/drawingml/2006/table">
            <a:tbl>
              <a:tblPr/>
              <a:tblGrid>
                <a:gridCol w="2105019"/>
                <a:gridCol w="6503994"/>
              </a:tblGrid>
              <a:tr h="41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Enterprise, Education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Extend network to adjacent buildings without trenching new fiber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Oil/Gas, Utilities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Security/surveillance, backhaul IP security camera feeds, control PTZ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SCADA, remote monitoring and control of sensors/process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Hospitality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 extension, extend Internet access to remote lodge or digital signage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ITY-CAMPUS_PC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9388"/>
            <a:ext cx="2730499" cy="242411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30499" y="2719389"/>
            <a:ext cx="0" cy="2424111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40499" y="2719389"/>
            <a:ext cx="0" cy="2424111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09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447028"/>
            <a:ext cx="2819400" cy="40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304800" y="361950"/>
            <a:ext cx="2057400" cy="304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ts val="6020"/>
              </a:lnSpc>
              <a:spcBef>
                <a:spcPts val="0"/>
              </a:spcBef>
              <a:buFontTx/>
              <a:buNone/>
              <a:defRPr sz="6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1688" indent="-344488" algn="l" defTabSz="457200" rtl="0" eaLnBrk="1" latinLnBrk="0" hangingPunct="1">
              <a:spcBef>
                <a:spcPct val="20000"/>
              </a:spcBef>
              <a:buClr>
                <a:srgbClr val="8BBF5B"/>
              </a:buClr>
              <a:buFont typeface="Wingdings" charset="2"/>
              <a:buChar char="v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600" b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700" y="3867150"/>
            <a:ext cx="9156700" cy="668655"/>
            <a:chOff x="0" y="4400550"/>
            <a:chExt cx="9156700" cy="742950"/>
          </a:xfrm>
        </p:grpSpPr>
        <p:sp>
          <p:nvSpPr>
            <p:cNvPr id="14" name="Rectangle 13"/>
            <p:cNvSpPr/>
            <p:nvPr/>
          </p:nvSpPr>
          <p:spPr>
            <a:xfrm>
              <a:off x="0" y="4400550"/>
              <a:ext cx="9156700" cy="742950"/>
            </a:xfrm>
            <a:prstGeom prst="rect">
              <a:avLst/>
            </a:prstGeom>
            <a:solidFill>
              <a:srgbClr val="005477">
                <a:alpha val="84000"/>
              </a:srgbClr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4400550"/>
              <a:ext cx="8686800" cy="6773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000" spc="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888-245-6215 or </a:t>
              </a:r>
              <a:r>
                <a:rPr lang="en-US" sz="4000" spc="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blackbox.com</a:t>
              </a:r>
              <a:endParaRPr lang="en-US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504950"/>
            <a:ext cx="6537325" cy="2590800"/>
          </a:xfrm>
        </p:spPr>
        <p:txBody>
          <a:bodyPr>
            <a:noAutofit/>
          </a:bodyPr>
          <a:lstStyle/>
          <a:p>
            <a:pPr marL="625475" indent="-393700">
              <a:lnSpc>
                <a:spcPct val="110000"/>
              </a:lnSpc>
              <a:buClr>
                <a:srgbClr val="6FB13E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application engineering</a:t>
            </a:r>
          </a:p>
          <a:p>
            <a:pPr marL="625475" indent="-393700">
              <a:lnSpc>
                <a:spcPct val="110000"/>
              </a:lnSpc>
              <a:buClr>
                <a:srgbClr val="6FB13E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lifetime technical support</a:t>
            </a:r>
            <a:endParaRPr lang="en-US" sz="2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93700">
              <a:lnSpc>
                <a:spcPct val="110000"/>
              </a:lnSpc>
              <a:buClr>
                <a:srgbClr val="6FB13E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No-hassle 45-day returns</a:t>
            </a:r>
          </a:p>
          <a:p>
            <a:pPr marL="625475" indent="-393700">
              <a:lnSpc>
                <a:spcPct val="110000"/>
              </a:lnSpc>
              <a:buClr>
                <a:srgbClr val="6FB13E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No-questions-asked warranty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0675" y="209550"/>
            <a:ext cx="6765925" cy="1191575"/>
          </a:xfrm>
        </p:spPr>
        <p:txBody>
          <a:bodyPr/>
          <a:lstStyle/>
          <a:p>
            <a:r>
              <a:rPr lang="en-US" sz="4000" dirty="0" smtClean="0">
                <a:solidFill>
                  <a:srgbClr val="21779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Black Box Difference</a:t>
            </a:r>
          </a:p>
        </p:txBody>
      </p:sp>
    </p:spTree>
    <p:extLst>
      <p:ext uri="{BB962C8B-B14F-4D97-AF65-F5344CB8AC3E}">
        <p14:creationId xmlns:p14="http://schemas.microsoft.com/office/powerpoint/2010/main" val="226593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0682" y="906462"/>
            <a:ext cx="5852559" cy="135413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Ethernet over copper twisted-pair wiring has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distance limitation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100 m (328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ft.)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88575" y="4189651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800" b="1" dirty="0">
              <a:ln w="1905"/>
              <a:solidFill>
                <a:srgbClr val="CD8B1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60002"/>
              </p:ext>
            </p:extLst>
          </p:nvPr>
        </p:nvGraphicFramePr>
        <p:xfrm>
          <a:off x="304800" y="2556932"/>
          <a:ext cx="8609012" cy="2037030"/>
        </p:xfrm>
        <a:graphic>
          <a:graphicData uri="http://schemas.openxmlformats.org/drawingml/2006/table">
            <a:tbl>
              <a:tblPr/>
              <a:tblGrid>
                <a:gridCol w="1156800"/>
                <a:gridCol w="1504800"/>
                <a:gridCol w="1814400"/>
                <a:gridCol w="1728000"/>
                <a:gridCol w="2405012"/>
              </a:tblGrid>
              <a:tr h="38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Speed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Distance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Cable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Connectors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IEEE Standard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</a:tr>
              <a:tr h="41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Mbps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CAT3 or better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RJ-45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10BASE-T 802.3i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CAT5 or better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RJ-45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100BASE-TX 802.3u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CAT5 or better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RJ-45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1000BASE-T 802.3ab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CAT6a or better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RJ-45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10GBASE-T 802.3an-2006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681" y="237333"/>
            <a:ext cx="6537319" cy="893681"/>
          </a:xfrm>
        </p:spPr>
        <p:txBody>
          <a:bodyPr anchor="t"/>
          <a:lstStyle/>
          <a:p>
            <a:r>
              <a:rPr lang="en-US" dirty="0" smtClean="0"/>
              <a:t>Ethernet Distance/Range</a:t>
            </a:r>
            <a:endParaRPr lang="en-US" dirty="0"/>
          </a:p>
        </p:txBody>
      </p:sp>
      <p:pic>
        <p:nvPicPr>
          <p:cNvPr id="12" name="Picture 9" descr="328 road ends v2 smal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0" y="237333"/>
            <a:ext cx="2020887" cy="2123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6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URITYCAMERA-CONSTRUCTION_P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2"/>
          <a:stretch/>
        </p:blipFill>
        <p:spPr>
          <a:xfrm>
            <a:off x="5315401" y="921279"/>
            <a:ext cx="3828599" cy="35713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20681" y="906463"/>
            <a:ext cx="4937119" cy="403807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 that may require more than the 100 meter Ethernet distance.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3225" indent="-230188">
              <a:lnSpc>
                <a:spcPct val="100000"/>
              </a:lnSpc>
              <a:spcBef>
                <a:spcPts val="1200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Wiring closet to data center</a:t>
            </a:r>
          </a:p>
          <a:p>
            <a:pPr marL="403225" indent="-230188">
              <a:lnSpc>
                <a:spcPct val="100000"/>
              </a:lnSpc>
              <a:spcBef>
                <a:spcPts val="1200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Workstations that are more than </a:t>
            </a:r>
            <a:b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m from wiring closet</a:t>
            </a:r>
          </a:p>
          <a:p>
            <a:pPr marL="403225" indent="-230188">
              <a:lnSpc>
                <a:spcPct val="100000"/>
              </a:lnSpc>
              <a:spcBef>
                <a:spcPts val="1200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to building on campus</a:t>
            </a:r>
          </a:p>
          <a:p>
            <a:pPr marL="403225" indent="-230188">
              <a:lnSpc>
                <a:spcPct val="100000"/>
              </a:lnSpc>
              <a:spcBef>
                <a:spcPts val="1200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to remote Wi-Fi access points</a:t>
            </a:r>
          </a:p>
          <a:p>
            <a:pPr marL="403225" indent="-230188">
              <a:lnSpc>
                <a:spcPct val="100000"/>
              </a:lnSpc>
              <a:spcBef>
                <a:spcPts val="1200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 to remote security cameras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LAN Extension Application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LINEwWIRELESSSIGNALS-Yellow_P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2844800"/>
          </a:xfrm>
          <a:prstGeom prst="rect">
            <a:avLst/>
          </a:prstGeom>
        </p:spPr>
      </p:pic>
      <p:sp>
        <p:nvSpPr>
          <p:cNvPr id="9" name="Rectangle 66"/>
          <p:cNvSpPr>
            <a:spLocks noChangeArrowheads="1"/>
          </p:cNvSpPr>
          <p:nvPr/>
        </p:nvSpPr>
        <p:spPr bwMode="auto">
          <a:xfrm rot="5400000">
            <a:off x="4119674" y="-4138725"/>
            <a:ext cx="904649" cy="9144001"/>
          </a:xfrm>
          <a:prstGeom prst="rect">
            <a:avLst/>
          </a:prstGeom>
          <a:gradFill flip="none" rotWithShape="1">
            <a:gsLst>
              <a:gs pos="14000">
                <a:srgbClr val="005477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71B03E">
                  <a:alpha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20676" y="4021665"/>
            <a:ext cx="8600124" cy="1018655"/>
          </a:xfrm>
        </p:spPr>
        <p:txBody>
          <a:bodyPr>
            <a:noAutofit/>
          </a:bodyPr>
          <a:lstStyle/>
          <a:p>
            <a:pPr marL="346075" indent="-346075">
              <a:lnSpc>
                <a:spcPct val="80000"/>
              </a:lnSpc>
              <a:spcBef>
                <a:spcPts val="600"/>
              </a:spcBef>
              <a:buClr>
                <a:srgbClr val="71B03E"/>
              </a:buClr>
              <a:buSzPct val="100000"/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Converters –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thernet links from copper to fiber</a:t>
            </a:r>
          </a:p>
          <a:p>
            <a:pPr marL="346075" indent="-346075">
              <a:lnSpc>
                <a:spcPct val="80000"/>
              </a:lnSpc>
              <a:spcBef>
                <a:spcPts val="600"/>
              </a:spcBef>
              <a:buClr>
                <a:srgbClr val="71B03E"/>
              </a:buClr>
              <a:buSzPct val="100000"/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Ethernet Extenders –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 Ethernet over UTP or coax wiring</a:t>
            </a:r>
          </a:p>
          <a:p>
            <a:pPr marL="346075" indent="-346075">
              <a:lnSpc>
                <a:spcPct val="80000"/>
              </a:lnSpc>
              <a:spcBef>
                <a:spcPts val="600"/>
              </a:spcBef>
              <a:buClr>
                <a:srgbClr val="71B03E"/>
              </a:buClr>
              <a:buSzPct val="100000"/>
              <a:buFont typeface="+mj-lt"/>
              <a:buAutoNum type="arabicPeriod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ireless Extenders –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 Ethernet using radios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6" y="243418"/>
            <a:ext cx="8521349" cy="762000"/>
          </a:xfrm>
        </p:spPr>
        <p:txBody>
          <a:bodyPr anchor="t"/>
          <a:lstStyle/>
          <a:p>
            <a:r>
              <a:rPr lang="en-US" dirty="0" smtClean="0">
                <a:solidFill>
                  <a:srgbClr val="FFFFFF"/>
                </a:solidFill>
              </a:rPr>
              <a:t>Three Solutions for LAN Extension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56637"/>
              </p:ext>
            </p:extLst>
          </p:nvPr>
        </p:nvGraphicFramePr>
        <p:xfrm>
          <a:off x="312209" y="2542206"/>
          <a:ext cx="8529815" cy="1278127"/>
        </p:xfrm>
        <a:graphic>
          <a:graphicData uri="http://schemas.openxmlformats.org/drawingml/2006/table">
            <a:tbl>
              <a:tblPr/>
              <a:tblGrid>
                <a:gridCol w="1926087"/>
                <a:gridCol w="1941781"/>
                <a:gridCol w="3088436"/>
                <a:gridCol w="1573511"/>
              </a:tblGrid>
              <a:tr h="368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Technology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Best Performance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Use Existing Copper Facilities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Most Versatile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</a:tr>
              <a:tr h="27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Media Converters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•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4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Ethernet Extenders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•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Wireless Extenders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•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37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43500" y="2903454"/>
            <a:ext cx="3924300" cy="1725696"/>
            <a:chOff x="5143500" y="2787567"/>
            <a:chExt cx="3924300" cy="1725696"/>
          </a:xfrm>
        </p:grpSpPr>
        <p:pic>
          <p:nvPicPr>
            <p:cNvPr id="8" name="Picture 8" descr="LMC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2787567"/>
              <a:ext cx="3924300" cy="1725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97500" y="4095750"/>
              <a:ext cx="1917700" cy="417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20681" y="906463"/>
            <a:ext cx="5470519" cy="4083049"/>
          </a:xfrm>
        </p:spPr>
        <p:txBody>
          <a:bodyPr/>
          <a:lstStyle/>
          <a:p>
            <a:pPr marL="381000" lvl="1" indent="-265113">
              <a:lnSpc>
                <a:spcPct val="90000"/>
              </a:lnSpc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copper links to fiber links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extended reach</a:t>
            </a:r>
          </a:p>
          <a:p>
            <a:pPr marL="381000" lvl="1" indent="-265113">
              <a:lnSpc>
                <a:spcPct val="90000"/>
              </a:lnSpc>
              <a:spcBef>
                <a:spcPts val="956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10-Mbps to 10-Gbps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speeds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supported;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and long range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optics; SFPs</a:t>
            </a:r>
          </a:p>
          <a:p>
            <a:pPr marL="381000" lvl="1" indent="-265113">
              <a:lnSpc>
                <a:spcPct val="90000"/>
              </a:lnSpc>
              <a:spcBef>
                <a:spcPts val="956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(office) and hardened (industrial/harsh environments) models</a:t>
            </a:r>
          </a:p>
          <a:p>
            <a:pPr marL="381000" lvl="1" indent="-265113">
              <a:lnSpc>
                <a:spcPct val="90000"/>
              </a:lnSpc>
              <a:spcBef>
                <a:spcPts val="956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Standalone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chassis systems</a:t>
            </a:r>
          </a:p>
          <a:p>
            <a:pPr marL="381000" lvl="1" indent="-265113">
              <a:lnSpc>
                <a:spcPct val="90000"/>
              </a:lnSpc>
              <a:spcBef>
                <a:spcPts val="956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Managed and unmanaged</a:t>
            </a:r>
          </a:p>
          <a:p>
            <a:pPr marL="381000" lvl="1" indent="-265113">
              <a:lnSpc>
                <a:spcPct val="90000"/>
              </a:lnSpc>
              <a:spcBef>
                <a:spcPts val="956"/>
              </a:spcBef>
              <a:buClr>
                <a:srgbClr val="71B03E"/>
              </a:buClr>
              <a:buSzPct val="120000"/>
              <a:buFont typeface="Arial"/>
              <a:buChar char="•"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Markets:  government, industrial automation,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/utility, intelligent </a:t>
            </a:r>
            <a:r>
              <a:rPr lang="en-US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</a:t>
            </a: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 smtClean="0"/>
              <a:t>Media Converters</a:t>
            </a:r>
          </a:p>
        </p:txBody>
      </p:sp>
      <p:pic>
        <p:nvPicPr>
          <p:cNvPr id="7" name="Picture 6" descr="LIC02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300" y="381000"/>
            <a:ext cx="2480310" cy="23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8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0681" y="906463"/>
            <a:ext cx="8545513" cy="725843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55 Roman"/>
                <a:ea typeface="ＭＳ Ｐゴシック" pitchFamily="34" charset="-128"/>
              </a:rPr>
              <a:t>IP Security Camera Backhaul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 smtClean="0">
                <a:latin typeface="Frutiger 55 Roman"/>
                <a:ea typeface="ＭＳ Ｐゴシック" pitchFamily="34" charset="-128"/>
              </a:rPr>
              <a:t>Media Converter Example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4257" indent="-263176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2703" indent="-210541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3784" indent="-210541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94865" indent="-210541" eaLnBrk="0" hangingPunct="0">
              <a:spcBef>
                <a:spcPct val="20000"/>
              </a:spcBef>
              <a:buClr>
                <a:srgbClr val="719F2E"/>
              </a:buClr>
              <a:buChar char="-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15947" indent="-21054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37028" indent="-21054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58109" indent="-21054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79190" indent="-21054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68228000-14F8-4C2F-8F49-F214C629286E}" type="slidenum">
              <a:rPr lang="en-US" altLang="en-US" sz="1400">
                <a:solidFill>
                  <a:schemeClr val="bg1"/>
                </a:solidFill>
                <a:latin typeface="Frutiger 55 Roman"/>
                <a:ea typeface="Frutiger 55 Roman"/>
                <a:cs typeface="Frutiger 55 Roman"/>
              </a:rPr>
              <a:pPr algn="r" eaLnBrk="1" hangingPunct="1">
                <a:spcBef>
                  <a:spcPct val="0"/>
                </a:spcBef>
                <a:buClrTx/>
              </a:pPr>
              <a:t>6</a:t>
            </a:fld>
            <a:endParaRPr lang="en-US" altLang="en-US" sz="1400">
              <a:solidFill>
                <a:schemeClr val="bg1"/>
              </a:solidFill>
              <a:latin typeface="Frutiger 55 Roman"/>
              <a:ea typeface="Frutiger 55 Roman"/>
              <a:cs typeface="Frutiger 55 Roman"/>
            </a:endParaRPr>
          </a:p>
        </p:txBody>
      </p:sp>
      <p:cxnSp>
        <p:nvCxnSpPr>
          <p:cNvPr id="64" name="Straight Connector 58"/>
          <p:cNvCxnSpPr>
            <a:cxnSpLocks noChangeShapeType="1"/>
          </p:cNvCxnSpPr>
          <p:nvPr/>
        </p:nvCxnSpPr>
        <p:spPr bwMode="auto">
          <a:xfrm flipV="1">
            <a:off x="2167467" y="2237252"/>
            <a:ext cx="1049866" cy="18180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" name="Group 33"/>
          <p:cNvGrpSpPr>
            <a:grpSpLocks/>
          </p:cNvGrpSpPr>
          <p:nvPr/>
        </p:nvGrpSpPr>
        <p:grpSpPr bwMode="auto">
          <a:xfrm>
            <a:off x="104065" y="1911550"/>
            <a:ext cx="2177762" cy="1756171"/>
            <a:chOff x="-1784984" y="4005446"/>
            <a:chExt cx="2177623" cy="1756002"/>
          </a:xfrm>
        </p:grpSpPr>
        <p:sp>
          <p:nvSpPr>
            <p:cNvPr id="78" name="TextBox 22"/>
            <p:cNvSpPr txBox="1">
              <a:spLocks noChangeArrowheads="1"/>
            </p:cNvSpPr>
            <p:nvPr/>
          </p:nvSpPr>
          <p:spPr bwMode="auto">
            <a:xfrm>
              <a:off x="-1784984" y="5238228"/>
              <a:ext cx="1901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Center, Internet,</a:t>
              </a:r>
              <a:b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 Security HQ</a:t>
              </a:r>
            </a:p>
          </p:txBody>
        </p:sp>
        <p:pic>
          <p:nvPicPr>
            <p:cNvPr id="79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079" y="4293096"/>
              <a:ext cx="1575079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37565" y="4005446"/>
              <a:ext cx="513740" cy="5074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81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121101" y="4294145"/>
              <a:ext cx="513740" cy="50596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  <p:sp>
        <p:nvSpPr>
          <p:cNvPr id="67" name="TextBox 25"/>
          <p:cNvSpPr txBox="1">
            <a:spLocks noChangeArrowheads="1"/>
          </p:cNvSpPr>
          <p:nvPr/>
        </p:nvSpPr>
        <p:spPr bwMode="auto">
          <a:xfrm>
            <a:off x="3615268" y="2557336"/>
            <a:ext cx="1227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LGB5124A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SFP Switch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2" name="Picture 2" descr="LGC530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431" y="668776"/>
            <a:ext cx="801023" cy="8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LGC530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890" y="1566232"/>
            <a:ext cx="801023" cy="8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LGC530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547" y="2439184"/>
            <a:ext cx="801023" cy="8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LGC530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547" y="3370925"/>
            <a:ext cx="801023" cy="8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5909733" y="4053415"/>
            <a:ext cx="2015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PoE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Converters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LGC5300A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25"/>
          <p:cNvSpPr txBox="1">
            <a:spLocks noChangeArrowheads="1"/>
          </p:cNvSpPr>
          <p:nvPr/>
        </p:nvSpPr>
        <p:spPr bwMode="auto">
          <a:xfrm>
            <a:off x="7924801" y="4053415"/>
            <a:ext cx="1151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 Security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Cameras</a:t>
            </a:r>
          </a:p>
        </p:txBody>
      </p:sp>
      <p:cxnSp>
        <p:nvCxnSpPr>
          <p:cNvPr id="60" name="Straight Connector 58"/>
          <p:cNvCxnSpPr>
            <a:cxnSpLocks noChangeShapeType="1"/>
          </p:cNvCxnSpPr>
          <p:nvPr/>
        </p:nvCxnSpPr>
        <p:spPr bwMode="auto">
          <a:xfrm flipV="1">
            <a:off x="5063067" y="906463"/>
            <a:ext cx="1769480" cy="129276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58"/>
          <p:cNvCxnSpPr>
            <a:cxnSpLocks noChangeShapeType="1"/>
          </p:cNvCxnSpPr>
          <p:nvPr/>
        </p:nvCxnSpPr>
        <p:spPr bwMode="auto">
          <a:xfrm flipV="1">
            <a:off x="5190067" y="1820863"/>
            <a:ext cx="1658560" cy="48207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58"/>
          <p:cNvCxnSpPr>
            <a:cxnSpLocks noChangeShapeType="1"/>
          </p:cNvCxnSpPr>
          <p:nvPr/>
        </p:nvCxnSpPr>
        <p:spPr bwMode="auto">
          <a:xfrm>
            <a:off x="5063067" y="2439184"/>
            <a:ext cx="1862666" cy="21987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58"/>
          <p:cNvCxnSpPr>
            <a:cxnSpLocks noChangeShapeType="1"/>
          </p:cNvCxnSpPr>
          <p:nvPr/>
        </p:nvCxnSpPr>
        <p:spPr bwMode="auto">
          <a:xfrm>
            <a:off x="5063067" y="2476796"/>
            <a:ext cx="1785560" cy="1121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58"/>
          <p:cNvCxnSpPr>
            <a:cxnSpLocks noChangeShapeType="1"/>
          </p:cNvCxnSpPr>
          <p:nvPr/>
        </p:nvCxnSpPr>
        <p:spPr bwMode="auto">
          <a:xfrm>
            <a:off x="7484533" y="1152282"/>
            <a:ext cx="1122617" cy="0"/>
          </a:xfrm>
          <a:prstGeom prst="line">
            <a:avLst/>
          </a:prstGeom>
          <a:noFill/>
          <a:ln w="28575">
            <a:solidFill>
              <a:srgbClr val="2176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58"/>
          <p:cNvCxnSpPr>
            <a:cxnSpLocks noChangeShapeType="1"/>
          </p:cNvCxnSpPr>
          <p:nvPr/>
        </p:nvCxnSpPr>
        <p:spPr bwMode="auto">
          <a:xfrm>
            <a:off x="7559454" y="2029886"/>
            <a:ext cx="1029813" cy="0"/>
          </a:xfrm>
          <a:prstGeom prst="line">
            <a:avLst/>
          </a:prstGeom>
          <a:noFill/>
          <a:ln w="28575">
            <a:solidFill>
              <a:srgbClr val="2176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58"/>
          <p:cNvCxnSpPr>
            <a:cxnSpLocks noChangeShapeType="1"/>
          </p:cNvCxnSpPr>
          <p:nvPr/>
        </p:nvCxnSpPr>
        <p:spPr bwMode="auto">
          <a:xfrm>
            <a:off x="7559454" y="2868086"/>
            <a:ext cx="1029813" cy="0"/>
          </a:xfrm>
          <a:prstGeom prst="line">
            <a:avLst/>
          </a:prstGeom>
          <a:noFill/>
          <a:ln w="28575">
            <a:solidFill>
              <a:srgbClr val="2176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58"/>
          <p:cNvCxnSpPr>
            <a:cxnSpLocks noChangeShapeType="1"/>
          </p:cNvCxnSpPr>
          <p:nvPr/>
        </p:nvCxnSpPr>
        <p:spPr bwMode="auto">
          <a:xfrm>
            <a:off x="7559454" y="3821020"/>
            <a:ext cx="1042682" cy="0"/>
          </a:xfrm>
          <a:prstGeom prst="line">
            <a:avLst/>
          </a:prstGeom>
          <a:noFill/>
          <a:ln w="28575">
            <a:solidFill>
              <a:srgbClr val="2176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" name="Picture 15" descr="security camera 2-d9-l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290" y="709394"/>
            <a:ext cx="653686" cy="6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5" descr="security camera 2-d9-l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290" y="1625825"/>
            <a:ext cx="653686" cy="6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8" descr="security camera 2-d9-l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290" y="2476796"/>
            <a:ext cx="653686" cy="6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1" descr="security camera 2-d9-l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290" y="3385235"/>
            <a:ext cx="653686" cy="61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409" y="1978508"/>
            <a:ext cx="2348391" cy="6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5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0681" y="302133"/>
            <a:ext cx="8521349" cy="893681"/>
          </a:xfrm>
        </p:spPr>
        <p:txBody>
          <a:bodyPr anchor="t"/>
          <a:lstStyle/>
          <a:p>
            <a:pPr>
              <a:lnSpc>
                <a:spcPts val="3811"/>
              </a:lnSpc>
            </a:pPr>
            <a:r>
              <a:rPr lang="en-CA" altLang="en-US" dirty="0" smtClean="0">
                <a:cs typeface="Arial" charset="0"/>
              </a:rPr>
              <a:t>Media Converter Use Cases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80376" y="2070626"/>
            <a:ext cx="8656640" cy="1263124"/>
            <a:chOff x="280376" y="2146826"/>
            <a:chExt cx="8656640" cy="1263124"/>
          </a:xfrm>
        </p:grpSpPr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8130384" y="3040618"/>
              <a:ext cx="80663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en-US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Party </a:t>
              </a: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Camera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7130338" y="2815051"/>
              <a:ext cx="489662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UTP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4592933" y="2815051"/>
              <a:ext cx="535273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5"/>
            <p:cNvSpPr txBox="1">
              <a:spLocks noChangeArrowheads="1"/>
            </p:cNvSpPr>
            <p:nvPr/>
          </p:nvSpPr>
          <p:spPr bwMode="auto">
            <a:xfrm>
              <a:off x="280376" y="2920484"/>
              <a:ext cx="1652766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en-US" sz="12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Party Fiber Switch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4" name="Picture 2" descr="LGC5300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146826"/>
              <a:ext cx="1031650" cy="103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58"/>
            <p:cNvCxnSpPr>
              <a:cxnSpLocks noChangeShapeType="1"/>
            </p:cNvCxnSpPr>
            <p:nvPr/>
          </p:nvCxnSpPr>
          <p:spPr bwMode="auto">
            <a:xfrm>
              <a:off x="6781800" y="2738851"/>
              <a:ext cx="1524000" cy="0"/>
            </a:xfrm>
            <a:prstGeom prst="line">
              <a:avLst/>
            </a:prstGeom>
            <a:noFill/>
            <a:ln w="28575">
              <a:solidFill>
                <a:srgbClr val="21769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8"/>
            <p:cNvCxnSpPr>
              <a:cxnSpLocks noChangeShapeType="1"/>
              <a:stCxn id="66" idx="3"/>
            </p:cNvCxnSpPr>
            <p:nvPr/>
          </p:nvCxnSpPr>
          <p:spPr bwMode="auto">
            <a:xfrm>
              <a:off x="1686350" y="2728001"/>
              <a:ext cx="4320581" cy="10850"/>
            </a:xfrm>
            <a:prstGeom prst="lin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5760596" y="3086143"/>
              <a:ext cx="1326004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Media Converter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664" y="2262894"/>
              <a:ext cx="808736" cy="80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33" y="2592268"/>
              <a:ext cx="1355817" cy="27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330533" y="728249"/>
            <a:ext cx="8617147" cy="1157701"/>
            <a:chOff x="330533" y="728249"/>
            <a:chExt cx="8617147" cy="1157701"/>
          </a:xfrm>
        </p:grpSpPr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7921092" y="1581150"/>
              <a:ext cx="994308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Workstation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25"/>
            <p:cNvSpPr txBox="1">
              <a:spLocks noChangeArrowheads="1"/>
            </p:cNvSpPr>
            <p:nvPr/>
          </p:nvSpPr>
          <p:spPr bwMode="auto">
            <a:xfrm>
              <a:off x="7130338" y="1428750"/>
              <a:ext cx="489662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UTP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2133600" y="1428750"/>
              <a:ext cx="489662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UTP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592933" y="1428750"/>
              <a:ext cx="535273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477055" y="1504950"/>
              <a:ext cx="1259404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en-US" sz="12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Party Switch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24000" y="728249"/>
              <a:ext cx="7423680" cy="1063926"/>
              <a:chOff x="1524000" y="728249"/>
              <a:chExt cx="7423680" cy="1063926"/>
            </a:xfrm>
          </p:grpSpPr>
          <p:pic>
            <p:nvPicPr>
              <p:cNvPr id="7" name="Picture 2" descr="LGC5300A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760525"/>
                <a:ext cx="1031650" cy="1031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LGC5300A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760525"/>
                <a:ext cx="1031650" cy="1031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6781800" y="1352550"/>
                <a:ext cx="1358731" cy="0"/>
              </a:xfrm>
              <a:prstGeom prst="line">
                <a:avLst/>
              </a:prstGeom>
              <a:noFill/>
              <a:ln w="28575">
                <a:solidFill>
                  <a:srgbClr val="21769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3581400" y="1352550"/>
                <a:ext cx="2425531" cy="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1524000" y="135255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21769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8" name="Picture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5850" y="728249"/>
                <a:ext cx="891830" cy="805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xtBox 25"/>
            <p:cNvSpPr txBox="1">
              <a:spLocks noChangeArrowheads="1"/>
            </p:cNvSpPr>
            <p:nvPr/>
          </p:nvSpPr>
          <p:spPr bwMode="auto">
            <a:xfrm>
              <a:off x="5760596" y="1701284"/>
              <a:ext cx="1326004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Media Converter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2483996" y="1701284"/>
              <a:ext cx="1326004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Media Converter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8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33" y="1191719"/>
              <a:ext cx="1355817" cy="27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176034" y="3427525"/>
            <a:ext cx="8868132" cy="1125425"/>
            <a:chOff x="176034" y="3518426"/>
            <a:chExt cx="8868132" cy="1125425"/>
          </a:xfrm>
        </p:grpSpPr>
        <p:sp>
          <p:nvSpPr>
            <p:cNvPr id="48" name="TextBox 25"/>
            <p:cNvSpPr txBox="1">
              <a:spLocks noChangeArrowheads="1"/>
            </p:cNvSpPr>
            <p:nvPr/>
          </p:nvSpPr>
          <p:spPr bwMode="auto">
            <a:xfrm>
              <a:off x="7391400" y="4292084"/>
              <a:ext cx="1652766" cy="1846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en-US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Party Fiber Switch</a:t>
              </a:r>
            </a:p>
          </p:txBody>
        </p:sp>
        <p:sp>
          <p:nvSpPr>
            <p:cNvPr id="51" name="TextBox 25"/>
            <p:cNvSpPr txBox="1">
              <a:spLocks noChangeArrowheads="1"/>
            </p:cNvSpPr>
            <p:nvPr/>
          </p:nvSpPr>
          <p:spPr bwMode="auto">
            <a:xfrm>
              <a:off x="4139575" y="4186651"/>
              <a:ext cx="1441996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Single-mode Fiber</a:t>
              </a:r>
              <a:b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km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176034" y="4292084"/>
              <a:ext cx="1652766" cy="1846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en-US" altLang="en-US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Party Fiber Switch</a:t>
              </a:r>
            </a:p>
          </p:txBody>
        </p:sp>
        <p:pic>
          <p:nvPicPr>
            <p:cNvPr id="56" name="Picture 2" descr="LGC5300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518426"/>
              <a:ext cx="1031650" cy="103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LGC5300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518426"/>
              <a:ext cx="1031650" cy="103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Straight Connector 58"/>
            <p:cNvCxnSpPr>
              <a:cxnSpLocks noChangeShapeType="1"/>
            </p:cNvCxnSpPr>
            <p:nvPr/>
          </p:nvCxnSpPr>
          <p:spPr bwMode="auto">
            <a:xfrm>
              <a:off x="6781800" y="4110451"/>
              <a:ext cx="13587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/>
            <p:cNvCxnSpPr>
              <a:cxnSpLocks noChangeShapeType="1"/>
            </p:cNvCxnSpPr>
            <p:nvPr/>
          </p:nvCxnSpPr>
          <p:spPr bwMode="auto">
            <a:xfrm>
              <a:off x="3581400" y="4110451"/>
              <a:ext cx="2425531" cy="0"/>
            </a:xfrm>
            <a:prstGeom prst="lin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8"/>
            <p:cNvCxnSpPr>
              <a:cxnSpLocks noChangeShapeType="1"/>
            </p:cNvCxnSpPr>
            <p:nvPr/>
          </p:nvCxnSpPr>
          <p:spPr bwMode="auto">
            <a:xfrm>
              <a:off x="1524000" y="4110451"/>
              <a:ext cx="1295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3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862" y="3947887"/>
              <a:ext cx="1355817" cy="27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33" y="3947887"/>
              <a:ext cx="1355817" cy="27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25"/>
            <p:cNvSpPr txBox="1">
              <a:spLocks noChangeArrowheads="1"/>
            </p:cNvSpPr>
            <p:nvPr/>
          </p:nvSpPr>
          <p:spPr bwMode="auto">
            <a:xfrm>
              <a:off x="5760596" y="4459185"/>
              <a:ext cx="1326004" cy="1846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Media Converter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25"/>
            <p:cNvSpPr txBox="1">
              <a:spLocks noChangeArrowheads="1"/>
            </p:cNvSpPr>
            <p:nvPr/>
          </p:nvSpPr>
          <p:spPr bwMode="auto">
            <a:xfrm>
              <a:off x="2483996" y="4459185"/>
              <a:ext cx="1326004" cy="1846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Media Converter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25"/>
            <p:cNvSpPr txBox="1">
              <a:spLocks noChangeArrowheads="1"/>
            </p:cNvSpPr>
            <p:nvPr/>
          </p:nvSpPr>
          <p:spPr bwMode="auto">
            <a:xfrm>
              <a:off x="6749336" y="3650218"/>
              <a:ext cx="894521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Multimode</a:t>
              </a:r>
              <a:b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Fiber</a:t>
              </a:r>
            </a:p>
          </p:txBody>
        </p:sp>
        <p:sp>
          <p:nvSpPr>
            <p:cNvPr id="50" name="TextBox 25"/>
            <p:cNvSpPr txBox="1">
              <a:spLocks noChangeArrowheads="1"/>
            </p:cNvSpPr>
            <p:nvPr/>
          </p:nvSpPr>
          <p:spPr bwMode="auto">
            <a:xfrm>
              <a:off x="1752600" y="3650218"/>
              <a:ext cx="894521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62143"/>
                </a:buCl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89BB3D"/>
                </a:buClr>
                <a:buSzPct val="120000"/>
                <a:buFont typeface="Times" pitchFamily="18" charset="0"/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Times" pitchFamily="18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719F2E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19F2E"/>
                </a:buClr>
                <a:buChar char="-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Multimode</a:t>
              </a:r>
              <a:b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Fiber</a:t>
              </a:r>
              <a:endPara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1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81800" y="1341456"/>
            <a:ext cx="2258515" cy="1545118"/>
            <a:chOff x="6781800" y="1271588"/>
            <a:chExt cx="2258515" cy="1545118"/>
          </a:xfrm>
        </p:grpSpPr>
        <p:pic>
          <p:nvPicPr>
            <p:cNvPr id="10" name="Picture 9" descr="LR0020A-KIT-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271588"/>
              <a:ext cx="2258515" cy="154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848600" y="2647950"/>
              <a:ext cx="76200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0681" y="906463"/>
            <a:ext cx="6842119" cy="1914476"/>
          </a:xfrm>
        </p:spPr>
        <p:txBody>
          <a:bodyPr/>
          <a:lstStyle/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 Ethernet beyond 100 meters over copper cable</a:t>
            </a:r>
          </a:p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Re-use existing copper wiring facilities for IP applications</a:t>
            </a:r>
          </a:p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CATx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twisted pair and coax cable</a:t>
            </a:r>
          </a:p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PoE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</a:t>
            </a:r>
          </a:p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Markets: enterprise, mining, industrial automation, 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/utility</a:t>
            </a:r>
          </a:p>
          <a:p>
            <a:pPr marL="403225" lvl="1" indent="-230188">
              <a:lnSpc>
                <a:spcPct val="90000"/>
              </a:lnSpc>
              <a:buClr>
                <a:srgbClr val="71B03E"/>
              </a:buClr>
              <a:buSzPct val="120000"/>
              <a:buFontTx/>
              <a:buChar char="•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 application — extend Ethernet to a remote building, </a:t>
            </a:r>
            <a:b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garage, or guard 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shack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320681" y="251733"/>
            <a:ext cx="8521349" cy="893681"/>
          </a:xfrm>
        </p:spPr>
        <p:txBody>
          <a:bodyPr anchor="t"/>
          <a:lstStyle/>
          <a:p>
            <a:r>
              <a:rPr lang="en-US" altLang="en-US" dirty="0" smtClean="0"/>
              <a:t>Copper Ethernet Extenders</a:t>
            </a:r>
          </a:p>
        </p:txBody>
      </p:sp>
      <p:pic>
        <p:nvPicPr>
          <p:cNvPr id="11" name="Picture 10" descr="LB300A-R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999" y="145618"/>
            <a:ext cx="1371601" cy="133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96663"/>
              </p:ext>
            </p:extLst>
          </p:nvPr>
        </p:nvGraphicFramePr>
        <p:xfrm>
          <a:off x="304800" y="2912532"/>
          <a:ext cx="8609012" cy="1708151"/>
        </p:xfrm>
        <a:graphic>
          <a:graphicData uri="http://schemas.openxmlformats.org/drawingml/2006/table">
            <a:tbl>
              <a:tblPr/>
              <a:tblGrid>
                <a:gridCol w="1295400"/>
                <a:gridCol w="1981200"/>
                <a:gridCol w="1371600"/>
                <a:gridCol w="2023881"/>
                <a:gridCol w="1936931"/>
              </a:tblGrid>
              <a:tr h="31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Media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Ethernet Speed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Protocol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Max Distance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Max Speed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DBD"/>
                    </a:solidFill>
                  </a:tcPr>
                </a:tc>
              </a:tr>
              <a:tr h="34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cable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10/100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G.SHDSL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6800 m @ 192 kbps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5.7 Mbps @ 2100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cable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10/100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VDSL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1900 m @ 1 Mbps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 Mbps @ 300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cable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10/100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VDSL2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1219 m @ 28 Mbps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Mbps @ 152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75 ohm coax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10/100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VDSL2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2600 m @ 5 Mbps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85 Mbps @ 200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3130" marR="83130" marT="42862" marB="42862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.blackbox.com/technology/wp-content/uploads/2015/05/Existing-faciliti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680" y="1047751"/>
            <a:ext cx="5658321" cy="34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82" y="906463"/>
            <a:ext cx="4541832" cy="41798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 IP services to security checkpoint over existing UTP wiring</a:t>
            </a:r>
          </a:p>
          <a:p>
            <a:pPr marL="346075" indent="-173038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LAN access</a:t>
            </a:r>
          </a:p>
          <a:p>
            <a:pPr marL="346075" indent="-173038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 access</a:t>
            </a:r>
          </a:p>
          <a:p>
            <a:pPr marL="346075" indent="-173038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VoIP phone service</a:t>
            </a:r>
          </a:p>
          <a:p>
            <a:pPr marL="346075" indent="-173038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camera backhaul</a:t>
            </a:r>
          </a:p>
          <a:p>
            <a:pPr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Re-use existing wiring</a:t>
            </a:r>
          </a:p>
          <a:p>
            <a:pPr marL="342900" indent="-169863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installation costs</a:t>
            </a:r>
          </a:p>
          <a:p>
            <a:pPr marL="342900" indent="-169863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Speeds project implementation</a:t>
            </a:r>
          </a:p>
          <a:p>
            <a:pPr marL="342900" indent="-169863">
              <a:buClr>
                <a:srgbClr val="71B03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trenching new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fiber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1" y="237334"/>
            <a:ext cx="8521349" cy="669130"/>
          </a:xfrm>
        </p:spPr>
        <p:txBody>
          <a:bodyPr anchor="t"/>
          <a:lstStyle/>
          <a:p>
            <a:r>
              <a:rPr lang="en-US" dirty="0" smtClean="0"/>
              <a:t>Ethernet Extension Example</a:t>
            </a:r>
            <a:endParaRPr lang="en-US" dirty="0"/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5486400" y="1119485"/>
            <a:ext cx="9906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Checkpoint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267200" y="2110085"/>
            <a:ext cx="93504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Parking 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Garage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6811583" y="3664863"/>
            <a:ext cx="73221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t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928226" y="2110085"/>
            <a:ext cx="1364827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 over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Facilities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715000" y="2720483"/>
            <a:ext cx="1327492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162143"/>
              </a:buCl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BB3D"/>
              </a:buClr>
              <a:buSzPct val="120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9F2E"/>
              </a:buClr>
              <a:buFont typeface="Times" pitchFamily="18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9F2E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9F2E"/>
              </a:buClr>
              <a:buChar char="-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G.SHDSL Ethernet 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Extenders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</a:t>
            </a:r>
            <a:b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Twisted Pair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19610</TotalTime>
  <Words>489</Words>
  <Application>Microsoft Office PowerPoint</Application>
  <PresentationFormat>On-screen Show (16:9)</PresentationFormat>
  <Paragraphs>167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Three Solutions for LAN Extension</vt:lpstr>
      <vt:lpstr>Ethernet Distance/Range</vt:lpstr>
      <vt:lpstr>LAN Extension Application Examples</vt:lpstr>
      <vt:lpstr>Three Solutions for LAN Extension</vt:lpstr>
      <vt:lpstr>Media Converters</vt:lpstr>
      <vt:lpstr>Media Converter Example</vt:lpstr>
      <vt:lpstr>Media Converter Use Cases</vt:lpstr>
      <vt:lpstr>Copper Ethernet Extenders</vt:lpstr>
      <vt:lpstr>Ethernet Extension Example</vt:lpstr>
      <vt:lpstr>Wireless Extenders</vt:lpstr>
      <vt:lpstr>Industry/Applications</vt:lpstr>
      <vt:lpstr>The Black Box Difference</vt:lpstr>
    </vt:vector>
  </TitlesOfParts>
  <Company>Black Box Network Services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scott</dc:creator>
  <cp:lastModifiedBy>Shari Scott</cp:lastModifiedBy>
  <cp:revision>511</cp:revision>
  <cp:lastPrinted>2015-01-28T18:29:52Z</cp:lastPrinted>
  <dcterms:created xsi:type="dcterms:W3CDTF">2013-11-14T13:57:13Z</dcterms:created>
  <dcterms:modified xsi:type="dcterms:W3CDTF">2015-11-12T17:43:53Z</dcterms:modified>
</cp:coreProperties>
</file>